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4"/>
  </p:sldMasterIdLst>
  <p:notesMasterIdLst>
    <p:notesMasterId r:id="rId54"/>
  </p:notesMasterIdLst>
  <p:sldIdLst>
    <p:sldId id="256" r:id="rId5"/>
    <p:sldId id="257" r:id="rId6"/>
    <p:sldId id="258" r:id="rId7"/>
    <p:sldId id="259" r:id="rId8"/>
    <p:sldId id="271" r:id="rId9"/>
    <p:sldId id="329" r:id="rId10"/>
    <p:sldId id="266" r:id="rId11"/>
    <p:sldId id="326" r:id="rId12"/>
    <p:sldId id="260" r:id="rId13"/>
    <p:sldId id="274" r:id="rId14"/>
    <p:sldId id="318" r:id="rId15"/>
    <p:sldId id="317" r:id="rId16"/>
    <p:sldId id="325" r:id="rId17"/>
    <p:sldId id="333" r:id="rId18"/>
    <p:sldId id="315" r:id="rId19"/>
    <p:sldId id="276" r:id="rId20"/>
    <p:sldId id="327" r:id="rId21"/>
    <p:sldId id="279" r:id="rId22"/>
    <p:sldId id="328" r:id="rId23"/>
    <p:sldId id="299" r:id="rId24"/>
    <p:sldId id="300" r:id="rId25"/>
    <p:sldId id="263" r:id="rId26"/>
    <p:sldId id="269" r:id="rId27"/>
    <p:sldId id="272" r:id="rId28"/>
    <p:sldId id="286" r:id="rId29"/>
    <p:sldId id="302" r:id="rId30"/>
    <p:sldId id="275" r:id="rId31"/>
    <p:sldId id="281" r:id="rId32"/>
    <p:sldId id="331" r:id="rId33"/>
    <p:sldId id="330" r:id="rId34"/>
    <p:sldId id="332" r:id="rId35"/>
    <p:sldId id="277" r:id="rId36"/>
    <p:sldId id="290" r:id="rId37"/>
    <p:sldId id="282" r:id="rId38"/>
    <p:sldId id="291" r:id="rId39"/>
    <p:sldId id="292" r:id="rId40"/>
    <p:sldId id="314" r:id="rId41"/>
    <p:sldId id="305" r:id="rId42"/>
    <p:sldId id="295" r:id="rId43"/>
    <p:sldId id="306" r:id="rId44"/>
    <p:sldId id="304" r:id="rId45"/>
    <p:sldId id="293" r:id="rId46"/>
    <p:sldId id="294" r:id="rId47"/>
    <p:sldId id="298" r:id="rId48"/>
    <p:sldId id="297" r:id="rId49"/>
    <p:sldId id="301" r:id="rId50"/>
    <p:sldId id="284" r:id="rId51"/>
    <p:sldId id="321" r:id="rId52"/>
    <p:sldId id="30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6A83A-955C-759C-8534-581F42FFE042}" v="1" dt="2024-03-08T15:02:46.552"/>
    <p1510:client id="{EEE6A44F-C5BD-41A4-A6A7-B23B45F17DE6}" v="5" dt="2024-03-08T15:44:04.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6D922-3539-43DD-A407-ABE91923CF89}"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30E16B-8F80-4108-910B-517126F58061}" type="slidenum">
              <a:rPr lang="en-US" smtClean="0"/>
              <a:t>‹#›</a:t>
            </a:fld>
            <a:endParaRPr lang="en-US"/>
          </a:p>
        </p:txBody>
      </p:sp>
    </p:spTree>
    <p:extLst>
      <p:ext uri="{BB962C8B-B14F-4D97-AF65-F5344CB8AC3E}">
        <p14:creationId xmlns:p14="http://schemas.microsoft.com/office/powerpoint/2010/main" val="3315840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30E16B-8F80-4108-910B-517126F58061}" type="slidenum">
              <a:rPr lang="en-US" smtClean="0"/>
              <a:t>45</a:t>
            </a:fld>
            <a:endParaRPr lang="en-US"/>
          </a:p>
        </p:txBody>
      </p:sp>
    </p:spTree>
    <p:extLst>
      <p:ext uri="{BB962C8B-B14F-4D97-AF65-F5344CB8AC3E}">
        <p14:creationId xmlns:p14="http://schemas.microsoft.com/office/powerpoint/2010/main" val="2292615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7826F8BC-257F-4F85-A47F-EBCA1A2BCE2C}" type="datetimeFigureOut">
              <a:rPr lang="en-US" smtClean="0"/>
              <a:t>3/8/2024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1176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26F8BC-257F-4F85-A47F-EBCA1A2BCE2C}"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877713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26F8BC-257F-4F85-A47F-EBCA1A2BCE2C}"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3456611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26F8BC-257F-4F85-A47F-EBCA1A2BCE2C}"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152E-BFD9-4FF4-882E-1EDD3C46FC3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267890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26F8BC-257F-4F85-A47F-EBCA1A2BCE2C}"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1065423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826F8BC-257F-4F85-A47F-EBCA1A2BCE2C}" type="datetimeFigureOut">
              <a:rPr lang="en-US" smtClean="0"/>
              <a:t>3/8/2024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976819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826F8BC-257F-4F85-A47F-EBCA1A2BCE2C}" type="datetimeFigureOut">
              <a:rPr lang="en-US" smtClean="0"/>
              <a:t>3/8/2024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3938636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26F8BC-257F-4F85-A47F-EBCA1A2BCE2C}"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2118067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26F8BC-257F-4F85-A47F-EBCA1A2BCE2C}"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4115416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26F8BC-257F-4F85-A47F-EBCA1A2BCE2C}"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2290548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26F8BC-257F-4F85-A47F-EBCA1A2BCE2C}"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407915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26F8BC-257F-4F85-A47F-EBCA1A2BCE2C}"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2857567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26F8BC-257F-4F85-A47F-EBCA1A2BCE2C}" type="datetimeFigureOut">
              <a:rPr lang="en-US" smtClean="0"/>
              <a:t>3/8/2024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826578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26F8BC-257F-4F85-A47F-EBCA1A2BCE2C}" type="datetimeFigureOut">
              <a:rPr lang="en-US" smtClean="0"/>
              <a:t>3/8/2024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200436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26F8BC-257F-4F85-A47F-EBCA1A2BCE2C}" type="datetimeFigureOut">
              <a:rPr lang="en-US" smtClean="0"/>
              <a:t>3/8/2024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2068126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26F8BC-257F-4F85-A47F-EBCA1A2BCE2C}"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113314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26F8BC-257F-4F85-A47F-EBCA1A2BCE2C}"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152E-BFD9-4FF4-882E-1EDD3C46FC37}" type="slidenum">
              <a:rPr lang="en-US" smtClean="0"/>
              <a:t>‹#›</a:t>
            </a:fld>
            <a:endParaRPr lang="en-US"/>
          </a:p>
        </p:txBody>
      </p:sp>
    </p:spTree>
    <p:extLst>
      <p:ext uri="{BB962C8B-B14F-4D97-AF65-F5344CB8AC3E}">
        <p14:creationId xmlns:p14="http://schemas.microsoft.com/office/powerpoint/2010/main" val="3680159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826F8BC-257F-4F85-A47F-EBCA1A2BCE2C}" type="datetimeFigureOut">
              <a:rPr lang="en-US" smtClean="0"/>
              <a:t>3/8/2024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8A3152E-BFD9-4FF4-882E-1EDD3C46FC37}" type="slidenum">
              <a:rPr lang="en-US" smtClean="0"/>
              <a:t>‹#›</a:t>
            </a:fld>
            <a:endParaRPr lang="en-US"/>
          </a:p>
        </p:txBody>
      </p:sp>
    </p:spTree>
    <p:extLst>
      <p:ext uri="{BB962C8B-B14F-4D97-AF65-F5344CB8AC3E}">
        <p14:creationId xmlns:p14="http://schemas.microsoft.com/office/powerpoint/2010/main" val="4005271266"/>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onsole.cloud.google.com/bigquer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loud.google.com/data-fusion/"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hyperlink" Target="https://www.databricks.com/product/databricks-sq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ws.amazon.com/certification/certified-database-specialty/" TargetMode="External"/><Relationship Id="rId1" Type="http://schemas.openxmlformats.org/officeDocument/2006/relationships/slideLayout" Target="../slideLayouts/slideLayout9.x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aws.amazon.com/certification/certified-cloud-practitioner/?ch=tile&amp;tile=getstarted" TargetMode="External"/><Relationship Id="rId1" Type="http://schemas.openxmlformats.org/officeDocument/2006/relationships/slideLayout" Target="../slideLayouts/slideLayout9.xml"/><Relationship Id="rId5" Type="http://schemas.openxmlformats.org/officeDocument/2006/relationships/image" Target="../media/image27.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8" Type="http://schemas.openxmlformats.org/officeDocument/2006/relationships/hyperlink" Target="https://accenture.percipio.com/courses/8bb3dcc8-a3be-4418-b0c8-43c9e02486b0/videos/2eab9e79-5d84-4223-8172-b993a7b7eb96?sharelink=pcIarCVZx4v4" TargetMode="External"/><Relationship Id="rId3" Type="http://schemas.openxmlformats.org/officeDocument/2006/relationships/hyperlink" Target="https://mylearning.accenture.com/mylearningui/learner/coursedetail/1770971" TargetMode="External"/><Relationship Id="rId7" Type="http://schemas.openxmlformats.org/officeDocument/2006/relationships/hyperlink" Target="https://accenture.percipio.com/courses/0fb07c47-cf41-4a9f-8061-cb794ebd265b/videos/334d6b22-83f2-475f-a7fb-ee8798770b0c?sharelink=W8Xf9ZJv8OCP" TargetMode="External"/><Relationship Id="rId2" Type="http://schemas.openxmlformats.org/officeDocument/2006/relationships/hyperlink" Target="https://mylearning.accenture.com/mylearningui/learner/coursedetail/1978313" TargetMode="External"/><Relationship Id="rId1" Type="http://schemas.openxmlformats.org/officeDocument/2006/relationships/slideLayout" Target="../slideLayouts/slideLayout2.xml"/><Relationship Id="rId6" Type="http://schemas.openxmlformats.org/officeDocument/2006/relationships/hyperlink" Target="https://accenture.percipio.com/courses/23ed85aa-1352-4654-aa41-98a623803bd0/videos/63ee9dda-e3c5-47a1-b7ce-5667a019789b?sharelink=DNar3rDzwUOG" TargetMode="External"/><Relationship Id="rId5" Type="http://schemas.openxmlformats.org/officeDocument/2006/relationships/hyperlink" Target="https://mylearning.accenture.com/mylearningui/learner/coursedetail/1908953" TargetMode="External"/><Relationship Id="rId4" Type="http://schemas.openxmlformats.org/officeDocument/2006/relationships/hyperlink" Target="https://accenture.percipio.com/linked-contents/0fc53afa-f767-4c52-b443-663833c4290a/landing?sharelink=sNj3wGuTR4qf" TargetMode="External"/><Relationship Id="rId9" Type="http://schemas.openxmlformats.org/officeDocument/2006/relationships/hyperlink" Target="https://accenture.percipio.com/books/f715d9d0-f326-11e6-bb29-0242c0a80506#epubcfi(/6/4!/4/2%5Bepubmain%5D/2%5Bbookinfo.5252283A-F1A9-4F0F-9A90-3C6E5731D531%5D/2/2/1: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mylearning.accenture.com/mylearningui/learner/coursedetail/2027862" TargetMode="External"/><Relationship Id="rId2" Type="http://schemas.openxmlformats.org/officeDocument/2006/relationships/hyperlink" Target="https://go.accenture.com/acgacces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cloud.google.com/certification/guides/cloud-database-engineer" TargetMode="External"/><Relationship Id="rId2" Type="http://schemas.openxmlformats.org/officeDocument/2006/relationships/hyperlink" Target="https://cloud.google.com/certification/cloud-database-engineer" TargetMode="Externa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hyperlink" Target="https://cloud.google.com/certification/guides/cloud-engineer" TargetMode="External"/><Relationship Id="rId2" Type="http://schemas.openxmlformats.org/officeDocument/2006/relationships/hyperlink" Target="https://cloud.google.com/certification/cloud-engineer" TargetMode="External"/><Relationship Id="rId1" Type="http://schemas.openxmlformats.org/officeDocument/2006/relationships/slideLayout" Target="../slideLayouts/slideLayout9.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8" Type="http://schemas.openxmlformats.org/officeDocument/2006/relationships/hyperlink" Target="https://accenture.percipio.com/courses/3fb86e6b-7674-4605-92ca-621f4baea44b/videos/6ee02d8f-5142-4359-b2d3-463acc1d3d2c" TargetMode="External"/><Relationship Id="rId3" Type="http://schemas.openxmlformats.org/officeDocument/2006/relationships/hyperlink" Target="https://accenture.percipio.com/courses/0d3ee4e0-2c33-11e8-9603-d703fae020b1/videos/404d8b40-2c36-11e8-9603-d703fae020b1" TargetMode="External"/><Relationship Id="rId7" Type="http://schemas.openxmlformats.org/officeDocument/2006/relationships/hyperlink" Target="https://accenture.percipio.com/books/86f83540-f2fd-11e6-bb29-0242c0a80506#epubcfi(/6/112!/4/2%5Bepubmain%5D/2%5Bch09lev1sec3%5D/2/2/1:0)" TargetMode="External"/><Relationship Id="rId2" Type="http://schemas.openxmlformats.org/officeDocument/2006/relationships/hyperlink" Target="https://accenture.percipio.com/courses/3bdc3170-3739-11e8-bd4d-21899f20f798/videos/2e6ec690-373b-11e8-abf3-d376c0e9b74c?sharelink=jjjFBeP24fQB" TargetMode="External"/><Relationship Id="rId1" Type="http://schemas.openxmlformats.org/officeDocument/2006/relationships/slideLayout" Target="../slideLayouts/slideLayout2.xml"/><Relationship Id="rId6" Type="http://schemas.openxmlformats.org/officeDocument/2006/relationships/hyperlink" Target="https://accenture.percipio.com/courses/c2eec769-b311-42f6-9453-39cc97b6dbea/videos/cab86ced-f0ab-4d44-a017-8b457af35dbb" TargetMode="External"/><Relationship Id="rId11" Type="http://schemas.openxmlformats.org/officeDocument/2006/relationships/hyperlink" Target="https://accenture.percipio.com/courses/ddf284d0-26d8-11e8-8824-6d659dc996bf/videos/50eed490-26dc-11e8-8824-6d659dc996bf" TargetMode="External"/><Relationship Id="rId5" Type="http://schemas.openxmlformats.org/officeDocument/2006/relationships/hyperlink" Target="https://accenture.percipio.com/courses/94ad6ad2-43dd-463a-8080-09103e628e0f/videos/fa88ede9-e145-4381-ba8e-f7c63e1dc7db" TargetMode="External"/><Relationship Id="rId10" Type="http://schemas.openxmlformats.org/officeDocument/2006/relationships/hyperlink" Target="https://accenture.percipio.com/courses/bc925fcd-5f69-4322-872c-0b1954baf854/videos/10e229e1-57ba-49ab-8fb3-13409fb20770" TargetMode="External"/><Relationship Id="rId4" Type="http://schemas.openxmlformats.org/officeDocument/2006/relationships/hyperlink" Target="https://accenture.percipio.com/courses/772e2724-dd30-42eb-860b-877d035a1816/videos/ba7ae231-206f-4dd3-807b-c4533fdf0abc" TargetMode="External"/><Relationship Id="rId9" Type="http://schemas.openxmlformats.org/officeDocument/2006/relationships/hyperlink" Target="https://accenture.percipio.com/courses/df1c1a9b-d88d-4e1a-bb58-1babc9bd75c2/videos/479ef6de-7994-469b-98b6-aa7bb922148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www.coursera.org/learn/gcp-exploring-preparing-data-bigquery" TargetMode="External"/><Relationship Id="rId7" Type="http://schemas.openxmlformats.org/officeDocument/2006/relationships/hyperlink" Target="https://www.classcentral.com/course/bigquery-fundamentals-for-redshift-professionals-146454" TargetMode="External"/><Relationship Id="rId2" Type="http://schemas.openxmlformats.org/officeDocument/2006/relationships/hyperlink" Target="https://www.coursera.org/projects/working-with-bigquery" TargetMode="External"/><Relationship Id="rId1" Type="http://schemas.openxmlformats.org/officeDocument/2006/relationships/slideLayout" Target="../slideLayouts/slideLayout2.xml"/><Relationship Id="rId6" Type="http://schemas.openxmlformats.org/officeDocument/2006/relationships/hyperlink" Target="https://www.classcentral.com/course/bigquery-fundamentals-for-snowflake-professionals-151486" TargetMode="External"/><Relationship Id="rId5" Type="http://schemas.openxmlformats.org/officeDocument/2006/relationships/hyperlink" Target="https://www.classcentral.com/course/bigquery-fundamentals-for-oracle-professionals-156217" TargetMode="External"/><Relationship Id="rId4" Type="http://schemas.openxmlformats.org/officeDocument/2006/relationships/hyperlink" Target="https://www.coursera.org/learn/gcp-advanced-insights-bigquery"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coursera.org/learn/batch-data-pipelines-gcp" TargetMode="External"/><Relationship Id="rId2" Type="http://schemas.openxmlformats.org/officeDocument/2006/relationships/hyperlink" Target="https://www.coursera.org/lecture/batch-data-pipelines-gcp/introduction-to-cloud-data-fusion-GSpQU" TargetMode="External"/><Relationship Id="rId1" Type="http://schemas.openxmlformats.org/officeDocument/2006/relationships/slideLayout" Target="../slideLayouts/slideLayout2.xml"/><Relationship Id="rId6" Type="http://schemas.openxmlformats.org/officeDocument/2006/relationships/hyperlink" Target="https://mediaexchange.accenture.com/id/1_kaaferye" TargetMode="External"/><Relationship Id="rId5" Type="http://schemas.openxmlformats.org/officeDocument/2006/relationships/hyperlink" Target="https://cloud.google.com/data-fusion/docs?_gl=1*6mph1y*_ga*MTI4MjQ1NDMyMy4xNjgzMjA0NTk4*_ga_WH2QY8WWF5*MTY4MzcwMzk0Ni4zLjEuMTY4MzcwNDUxOC4wLjAuMA..&amp;_ga=2.8452727.357714504.1683703946-1282454323.1683204598#videos" TargetMode="External"/><Relationship Id="rId4" Type="http://schemas.openxmlformats.org/officeDocument/2006/relationships/hyperlink" Target="https://cloud.google.com/data-fusion/docs?_gl=1*6mph1y*_ga*MTI4MjQ1NDMyMy4xNjgzMjA0NTk4*_ga_WH2QY8WWF5*MTY4MzcwMzk0Ni4zLjEuMTY4MzcwNDUxOC4wLjAuMA..&amp;_ga=2.8452727.357714504.1683703946-1282454323.1683204598#docs" TargetMode="Externa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hyperlink" Target="https://learn.snowflake.com/en/certifications/snowpro-advanced-dataengineer/" TargetMode="Externa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learn.snowflake.com/courses/course-v1:snowflake+CERT-DA-GUIDE+A/about?_ga=2.164553724.216448259.1681129833-159492269.1681129833" TargetMode="External"/><Relationship Id="rId1" Type="http://schemas.openxmlformats.org/officeDocument/2006/relationships/slideLayout" Target="../slideLayouts/slideLayout9.xml"/><Relationship Id="rId5" Type="http://schemas.openxmlformats.org/officeDocument/2006/relationships/image" Target="../media/image33.emf"/><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earn.snowflake.com/en/certifications/snowpro-core/" TargetMode="External"/><Relationship Id="rId1" Type="http://schemas.openxmlformats.org/officeDocument/2006/relationships/slideLayout" Target="../slideLayouts/slideLayout9.xml"/><Relationship Id="rId5" Type="http://schemas.openxmlformats.org/officeDocument/2006/relationships/image" Target="../media/image35.e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8" Type="http://schemas.openxmlformats.org/officeDocument/2006/relationships/hyperlink" Target="https://connectedlearning.accenture.com/learningboard/1186891-snowflake-for-advanced" TargetMode="External"/><Relationship Id="rId13" Type="http://schemas.openxmlformats.org/officeDocument/2006/relationships/hyperlink" Target="https://mylearning.accenture.com/mylearningui/learner/coursedetail/2053563" TargetMode="External"/><Relationship Id="rId3" Type="http://schemas.openxmlformats.org/officeDocument/2006/relationships/hyperlink" Target="https://accenture.percipio.com/courses/bc3cf154-1c29-44cc-b60c-6a5b4d9d720c/videos/2a270b92-abd7-40cd-a5be-99176cdf09c3?sharelink=PhvmEiRXx2ZpJ" TargetMode="External"/><Relationship Id="rId7" Type="http://schemas.openxmlformats.org/officeDocument/2006/relationships/hyperlink" Target="https://connectedlearning.accenture.com/learningboard/1187925-snowflake-for-skilled" TargetMode="External"/><Relationship Id="rId12" Type="http://schemas.openxmlformats.org/officeDocument/2006/relationships/hyperlink" Target="https://mylearning.accenture.com/mylearningui/learner/coursedetail/1928264" TargetMode="External"/><Relationship Id="rId2" Type="http://schemas.openxmlformats.org/officeDocument/2006/relationships/hyperlink" Target="https://mediaexchange.accenture.com/id/1_x0gn2p8s" TargetMode="External"/><Relationship Id="rId16" Type="http://schemas.openxmlformats.org/officeDocument/2006/relationships/hyperlink" Target="https://mylearning.accenture.com/mylearningui/learner/coursedetail/2053839" TargetMode="External"/><Relationship Id="rId1" Type="http://schemas.openxmlformats.org/officeDocument/2006/relationships/slideLayout" Target="../slideLayouts/slideLayout2.xml"/><Relationship Id="rId6" Type="http://schemas.openxmlformats.org/officeDocument/2006/relationships/hyperlink" Target="https://connectedlearning.accenture.com/learningboard/1186684-snowflake-for-beginners" TargetMode="External"/><Relationship Id="rId11" Type="http://schemas.openxmlformats.org/officeDocument/2006/relationships/hyperlink" Target="https://mylearning.accenture.com/mylearningui/learner/coursedetail/2033575" TargetMode="External"/><Relationship Id="rId5" Type="http://schemas.openxmlformats.org/officeDocument/2006/relationships/hyperlink" Target="https://connectedlearning.accenture.com/learningboard/829786-building-cloud-data-warehouse-in-snowflake" TargetMode="External"/><Relationship Id="rId15" Type="http://schemas.openxmlformats.org/officeDocument/2006/relationships/hyperlink" Target="https://mylearning.accenture.com/mylearningui/learner/coursedetail/2053562" TargetMode="External"/><Relationship Id="rId10" Type="http://schemas.openxmlformats.org/officeDocument/2006/relationships/hyperlink" Target="https://accenture.percipio.com/courses/2dc7debc-30b4-45f9-a788-cf61d39c8a5b/videos/ded2d9f7-b180-4896-aa6d-b8474d51e775?sharelink=4154fP7TZvse" TargetMode="External"/><Relationship Id="rId4" Type="http://schemas.openxmlformats.org/officeDocument/2006/relationships/hyperlink" Target="https://connectedlearning.accenture.com/learningboard/1187051-snowflake-for-novice" TargetMode="External"/><Relationship Id="rId9" Type="http://schemas.openxmlformats.org/officeDocument/2006/relationships/hyperlink" Target="https://connectedlearning.accenture.com/learningboard/1188000-snowflake-for-expert" TargetMode="External"/><Relationship Id="rId14" Type="http://schemas.openxmlformats.org/officeDocument/2006/relationships/hyperlink" Target="https://mylearning.accenture.com/mylearningui/learner/coursedetail/1928273" TargetMode="Externa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39.emf"/><Relationship Id="rId3" Type="http://schemas.openxmlformats.org/officeDocument/2006/relationships/hyperlink" Target="https://learn.snowflake.com/en/courses/uni-ess-dlkw/" TargetMode="External"/><Relationship Id="rId7" Type="http://schemas.openxmlformats.org/officeDocument/2006/relationships/image" Target="../media/image36.emf"/><Relationship Id="rId12" Type="http://schemas.openxmlformats.org/officeDocument/2006/relationships/oleObject" Target="../embeddings/oleObject9.bin"/><Relationship Id="rId2" Type="http://schemas.openxmlformats.org/officeDocument/2006/relationships/hyperlink" Target="https://learn.snowflake.com/courses/course-v1:snowflake+ESS_DWW_101+2021/about" TargetMode="External"/><Relationship Id="rId1" Type="http://schemas.openxmlformats.org/officeDocument/2006/relationships/slideLayout" Target="../slideLayouts/slideLayout2.xml"/><Relationship Id="rId6" Type="http://schemas.openxmlformats.org/officeDocument/2006/relationships/oleObject" Target="../embeddings/oleObject6.bin"/><Relationship Id="rId11" Type="http://schemas.openxmlformats.org/officeDocument/2006/relationships/image" Target="../media/image38.emf"/><Relationship Id="rId5" Type="http://schemas.openxmlformats.org/officeDocument/2006/relationships/hyperlink" Target="https://learn.snowflake.com/en/courses/" TargetMode="External"/><Relationship Id="rId10" Type="http://schemas.openxmlformats.org/officeDocument/2006/relationships/oleObject" Target="../embeddings/oleObject8.bin"/><Relationship Id="rId4" Type="http://schemas.openxmlformats.org/officeDocument/2006/relationships/hyperlink" Target="https://learn.snowflake.com/en/courses/uni-ess-dngw/" TargetMode="External"/><Relationship Id="rId9"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hyperlink" Target="https://www.snowflake.com/virtual-hands-on-lab/?topic=data-applications" TargetMode="External"/><Relationship Id="rId2" Type="http://schemas.openxmlformats.org/officeDocument/2006/relationships/hyperlink" Target="https://signup.snowflake.com/?utm_cta=trial-en-www-quickstart-nav-ss-evg"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quickstarts.snowflake.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databricks.com/learn/certification/data-engineer-professional" TargetMode="Externa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databricks.com/learn/certification/data-engineer-associate"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databricks.com/learn/certification/data-analyst-associate"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databricks.com/resources/learn/training/lakehouse-fundamentals"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connectedlearning.accenture.com/learningboard/1184952-databricks-associate-data-engineer-certification-track" TargetMode="External"/><Relationship Id="rId2" Type="http://schemas.openxmlformats.org/officeDocument/2006/relationships/hyperlink" Target="https://mylearning.accenture.com/mylearningui/learner/coursedetail/1998720" TargetMode="External"/><Relationship Id="rId1" Type="http://schemas.openxmlformats.org/officeDocument/2006/relationships/slideLayout" Target="../slideLayouts/slideLayout2.xml"/><Relationship Id="rId6" Type="http://schemas.openxmlformats.org/officeDocument/2006/relationships/hyperlink" Target="https://customer-academy.databricks.com/learn/catalog" TargetMode="External"/><Relationship Id="rId5" Type="http://schemas.openxmlformats.org/officeDocument/2006/relationships/hyperlink" Target="https://customer-academy.databricks.com/learn/learning_plan/view/215/databricks-lakehouse-fundamentals-learning-plan-v2" TargetMode="External"/><Relationship Id="rId4" Type="http://schemas.openxmlformats.org/officeDocument/2006/relationships/hyperlink" Target="https://connectedlearning.accenture.com/learningboard/1185283-databricks-certified-data-engineer-professional-track"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ustomer-academy.databricks.com/learn/catalog" TargetMode="External"/><Relationship Id="rId2" Type="http://schemas.openxmlformats.org/officeDocument/2006/relationships/hyperlink" Target="https://customer-academy.databricks.com/learn/learning_plan/view/215/databricks-lakehouse-fundamentals-learning-plan-v2"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partner-academy.databricks.com/learn" TargetMode="External"/><Relationship Id="rId4" Type="http://schemas.openxmlformats.org/officeDocument/2006/relationships/hyperlink" Target="https://docs.databrick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talend.com/academy/certification/data-integration-certified-developer-exam/" TargetMode="Externa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connectedlearning.accenture.com/learningboard/1179151-talend" TargetMode="External"/><Relationship Id="rId7" Type="http://schemas.openxmlformats.org/officeDocument/2006/relationships/hyperlink" Target="https://academy.talend.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iam.us.cloud.talend.com/idp/trial-registration" TargetMode="External"/><Relationship Id="rId5" Type="http://schemas.openxmlformats.org/officeDocument/2006/relationships/hyperlink" Target="https://bigdata-etl.com/talend-data-integration-free-online-course/" TargetMode="External"/><Relationship Id="rId4" Type="http://schemas.openxmlformats.org/officeDocument/2006/relationships/hyperlink" Target="https://academy.talend.com/student/path/1101797-introduction-to-data-integration?sid=1b50bdc6-21be-497d-ac0c-617b959cc936&amp;sid_i=0"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ccenture.percipio.com/channels/d01e6a10-1313-11e7-822f-df9d5d5ce619?sharelink=kuXXFQH6UkYw&amp;tab=WATCH" TargetMode="External"/><Relationship Id="rId2" Type="http://schemas.openxmlformats.org/officeDocument/2006/relationships/hyperlink" Target="https://accenture.percipio.com/channels/1efa88a7-ac2b-4d0f-bca7-6774b718e81a?sharelink=vT9l7mWpIwE0q&amp;tab=WATCH" TargetMode="External"/><Relationship Id="rId1" Type="http://schemas.openxmlformats.org/officeDocument/2006/relationships/slideLayout" Target="../slideLayouts/slideLayout2.xml"/><Relationship Id="rId6" Type="http://schemas.openxmlformats.org/officeDocument/2006/relationships/hyperlink" Target="https://accenture.percipio.com/channels/bd759c83-688a-4877-ab40-b855ec06c6b1?sharelink=Utp39D0qAck7&amp;tab=WATCH" TargetMode="External"/><Relationship Id="rId5" Type="http://schemas.openxmlformats.org/officeDocument/2006/relationships/hyperlink" Target="https://accenture.percipio.com/courses/67fd5fd0-33c1-4127-a2ca-6423f1ef3f8e/videos/1cbd30a4-0844-4953-9bf1-160d37115d81?sharelink=SOF3PcRdpK_2t" TargetMode="External"/><Relationship Id="rId4" Type="http://schemas.openxmlformats.org/officeDocument/2006/relationships/hyperlink" Target="https://accenture.percipio.com/books/10ce6f61-b8f6-4a98-9a68-6506fe807630#epubcfi(/6/4!/4/2%5Bepubmain%5D/2%5Bge6763ed7-ecd6-44d6-b2b5-bacddccced9a%5D/2/2/1: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free/?all-free-tier.sort-by=item.additionalFields.SortRank&amp;all-free-tier.sort-order=asc&amp;awsf.Free%20Tier%20Types=*all&amp;awsf.Free%20Tier%20Categories=*all" TargetMode="External"/><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F7AA-B3E0-0572-C73A-37DFF8CDB2D5}"/>
              </a:ext>
            </a:extLst>
          </p:cNvPr>
          <p:cNvSpPr>
            <a:spLocks noGrp="1"/>
          </p:cNvSpPr>
          <p:nvPr>
            <p:ph type="ctrTitle"/>
          </p:nvPr>
        </p:nvSpPr>
        <p:spPr>
          <a:xfrm>
            <a:off x="3730129" y="1894900"/>
            <a:ext cx="5645226" cy="1983036"/>
          </a:xfrm>
        </p:spPr>
        <p:txBody>
          <a:bodyPr>
            <a:normAutofit/>
          </a:bodyPr>
          <a:lstStyle/>
          <a:p>
            <a:pPr algn="just"/>
            <a:r>
              <a:rPr lang="en-US" sz="4800" cap="none">
                <a:solidFill>
                  <a:schemeClr val="tx1">
                    <a:lumMod val="85000"/>
                    <a:lumOff val="15000"/>
                  </a:schemeClr>
                </a:solidFill>
                <a:latin typeface="Algerian" panose="04020705040A02060702" pitchFamily="82" charset="0"/>
              </a:rPr>
              <a:t>cloud						Databases</a:t>
            </a:r>
            <a:endParaRPr lang="en-US">
              <a:latin typeface="Algerian" panose="04020705040A02060702" pitchFamily="82" charset="0"/>
            </a:endParaRPr>
          </a:p>
        </p:txBody>
      </p:sp>
    </p:spTree>
    <p:extLst>
      <p:ext uri="{BB962C8B-B14F-4D97-AF65-F5344CB8AC3E}">
        <p14:creationId xmlns:p14="http://schemas.microsoft.com/office/powerpoint/2010/main" val="2546112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E82475-A146-EDC2-3198-540744954E01}"/>
              </a:ext>
            </a:extLst>
          </p:cNvPr>
          <p:cNvSpPr>
            <a:spLocks noGrp="1"/>
          </p:cNvSpPr>
          <p:nvPr>
            <p:ph type="body" sz="half" idx="2"/>
          </p:nvPr>
        </p:nvSpPr>
        <p:spPr>
          <a:xfrm>
            <a:off x="1024869" y="519951"/>
            <a:ext cx="10001720" cy="2144910"/>
          </a:xfrm>
        </p:spPr>
        <p:txBody>
          <a:bodyPr>
            <a:noAutofit/>
          </a:bodyPr>
          <a:lstStyle/>
          <a:p>
            <a:pPr>
              <a:lnSpc>
                <a:spcPct val="100000"/>
              </a:lnSpc>
            </a:pPr>
            <a:r>
              <a:rPr lang="en-US" sz="3200" err="1">
                <a:latin typeface="Montserrat" panose="00000500000000000000" pitchFamily="2" charset="0"/>
              </a:rPr>
              <a:t>BigQuery</a:t>
            </a:r>
            <a:endParaRPr lang="en-US" sz="3200">
              <a:latin typeface="Montserrat" panose="00000500000000000000" pitchFamily="2" charset="0"/>
            </a:endParaRPr>
          </a:p>
          <a:p>
            <a:pPr>
              <a:lnSpc>
                <a:spcPct val="100000"/>
              </a:lnSpc>
            </a:pPr>
            <a:endParaRPr lang="en-US" sz="1400" b="1">
              <a:latin typeface="Montserrat" panose="00000500000000000000" pitchFamily="2" charset="0"/>
            </a:endParaRPr>
          </a:p>
          <a:p>
            <a:pPr>
              <a:lnSpc>
                <a:spcPct val="100000"/>
              </a:lnSpc>
            </a:pPr>
            <a:r>
              <a:rPr lang="en-US" sz="1400" b="1" err="1">
                <a:latin typeface="Graphik Web"/>
              </a:rPr>
              <a:t>BigQuery</a:t>
            </a:r>
            <a:r>
              <a:rPr lang="en-US" sz="1400" b="1">
                <a:latin typeface="Graphik Web"/>
              </a:rPr>
              <a:t> </a:t>
            </a:r>
            <a:r>
              <a:rPr lang="en-US" sz="1400">
                <a:latin typeface="Graphik Web"/>
              </a:rPr>
              <a:t>is Google's fully managed, serverless data warehouse that enables scalable analysis over petabytes of data. It is a Platform as a Service that supports querying using ANSI SQL. It also has built-in machine learning capabilities. </a:t>
            </a:r>
            <a:r>
              <a:rPr lang="en-US" sz="1400" err="1">
                <a:latin typeface="Graphik Web"/>
              </a:rPr>
              <a:t>BigQuery</a:t>
            </a:r>
            <a:r>
              <a:rPr lang="en-US" sz="1400">
                <a:latin typeface="Graphik Web"/>
              </a:rPr>
              <a:t> was announced in May 2010 and made generally available in November 2011.</a:t>
            </a:r>
          </a:p>
        </p:txBody>
      </p:sp>
      <p:pic>
        <p:nvPicPr>
          <p:cNvPr id="4" name="Picture 3">
            <a:extLst>
              <a:ext uri="{FF2B5EF4-FFF2-40B4-BE49-F238E27FC236}">
                <a16:creationId xmlns:a16="http://schemas.microsoft.com/office/drawing/2014/main" id="{5D7D4BDF-DC1A-8B46-3B67-8307E2C125EE}"/>
              </a:ext>
            </a:extLst>
          </p:cNvPr>
          <p:cNvPicPr>
            <a:picLocks noChangeAspect="1"/>
          </p:cNvPicPr>
          <p:nvPr/>
        </p:nvPicPr>
        <p:blipFill>
          <a:blip r:embed="rId2"/>
          <a:stretch>
            <a:fillRect/>
          </a:stretch>
        </p:blipFill>
        <p:spPr>
          <a:xfrm>
            <a:off x="1681162" y="2664253"/>
            <a:ext cx="8448675" cy="3883022"/>
          </a:xfrm>
          <a:prstGeom prst="rect">
            <a:avLst/>
          </a:prstGeom>
        </p:spPr>
      </p:pic>
    </p:spTree>
    <p:extLst>
      <p:ext uri="{BB962C8B-B14F-4D97-AF65-F5344CB8AC3E}">
        <p14:creationId xmlns:p14="http://schemas.microsoft.com/office/powerpoint/2010/main" val="2194266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47F6-8EB7-A973-3CF8-61D022CC1604}"/>
              </a:ext>
            </a:extLst>
          </p:cNvPr>
          <p:cNvSpPr>
            <a:spLocks noGrp="1"/>
          </p:cNvSpPr>
          <p:nvPr>
            <p:ph type="title"/>
          </p:nvPr>
        </p:nvSpPr>
        <p:spPr>
          <a:xfrm>
            <a:off x="1104468" y="445220"/>
            <a:ext cx="9905998" cy="749838"/>
          </a:xfrm>
        </p:spPr>
        <p:txBody>
          <a:bodyPr/>
          <a:lstStyle/>
          <a:p>
            <a:r>
              <a:rPr lang="en-US"/>
              <a:t>GOOGLE Big Query CONSOLE</a:t>
            </a:r>
          </a:p>
        </p:txBody>
      </p:sp>
      <p:pic>
        <p:nvPicPr>
          <p:cNvPr id="6" name="Content Placeholder 5">
            <a:extLst>
              <a:ext uri="{FF2B5EF4-FFF2-40B4-BE49-F238E27FC236}">
                <a16:creationId xmlns:a16="http://schemas.microsoft.com/office/drawing/2014/main" id="{C0B41C1D-8DE8-1E71-D753-E25B51A40DF9}"/>
              </a:ext>
            </a:extLst>
          </p:cNvPr>
          <p:cNvPicPr>
            <a:picLocks noGrp="1" noChangeAspect="1"/>
          </p:cNvPicPr>
          <p:nvPr>
            <p:ph idx="1"/>
          </p:nvPr>
        </p:nvPicPr>
        <p:blipFill>
          <a:blip r:embed="rId2"/>
          <a:stretch>
            <a:fillRect/>
          </a:stretch>
        </p:blipFill>
        <p:spPr>
          <a:xfrm>
            <a:off x="1222218" y="1937442"/>
            <a:ext cx="9547381" cy="3853758"/>
          </a:xfrm>
        </p:spPr>
      </p:pic>
      <p:sp>
        <p:nvSpPr>
          <p:cNvPr id="4" name="Content Placeholder 14">
            <a:extLst>
              <a:ext uri="{FF2B5EF4-FFF2-40B4-BE49-F238E27FC236}">
                <a16:creationId xmlns:a16="http://schemas.microsoft.com/office/drawing/2014/main" id="{4872E1F5-F181-0A0B-739F-6F039F3EF8BF}"/>
              </a:ext>
            </a:extLst>
          </p:cNvPr>
          <p:cNvSpPr txBox="1">
            <a:spLocks/>
          </p:cNvSpPr>
          <p:nvPr/>
        </p:nvSpPr>
        <p:spPr>
          <a:xfrm>
            <a:off x="1104467" y="1066799"/>
            <a:ext cx="9905999" cy="99060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600">
                <a:solidFill>
                  <a:srgbClr val="202124"/>
                </a:solidFill>
                <a:latin typeface="Calibri" panose="020F0502020204030204" pitchFamily="34" charset="0"/>
                <a:cs typeface="Calibri" panose="020F0502020204030204" pitchFamily="34" charset="0"/>
              </a:rPr>
              <a:t>The Google Cloud console is the graphical interface that you can use to create and manage Big Query resources and to run SQL queries</a:t>
            </a:r>
            <a:r>
              <a:rPr lang="en-US">
                <a:solidFill>
                  <a:srgbClr val="202124"/>
                </a:solidFill>
                <a:latin typeface="Calibri" panose="020F0502020204030204" pitchFamily="34" charset="0"/>
                <a:cs typeface="Calibri" panose="020F0502020204030204" pitchFamily="34" charset="0"/>
              </a:rPr>
              <a:t>. </a:t>
            </a:r>
            <a:endParaRPr lang="en-US"/>
          </a:p>
          <a:p>
            <a:endParaRPr lang="en-US"/>
          </a:p>
        </p:txBody>
      </p:sp>
    </p:spTree>
    <p:extLst>
      <p:ext uri="{BB962C8B-B14F-4D97-AF65-F5344CB8AC3E}">
        <p14:creationId xmlns:p14="http://schemas.microsoft.com/office/powerpoint/2010/main" val="127771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6F2F1-50B0-0868-F15E-CB109B75B7CF}"/>
              </a:ext>
            </a:extLst>
          </p:cNvPr>
          <p:cNvSpPr>
            <a:spLocks noGrp="1"/>
          </p:cNvSpPr>
          <p:nvPr>
            <p:ph type="title"/>
          </p:nvPr>
        </p:nvSpPr>
        <p:spPr>
          <a:xfrm>
            <a:off x="1141413" y="332191"/>
            <a:ext cx="9905998" cy="1265700"/>
          </a:xfrm>
        </p:spPr>
        <p:txBody>
          <a:bodyPr>
            <a:normAutofit fontScale="90000"/>
          </a:bodyPr>
          <a:lstStyle/>
          <a:p>
            <a:r>
              <a:rPr lang="en-US"/>
              <a:t>Get started with the Big Query </a:t>
            </a:r>
            <a:br>
              <a:rPr lang="en-US"/>
            </a:br>
            <a:r>
              <a:rPr lang="en-US"/>
              <a:t>Google Cloud console </a:t>
            </a:r>
            <a:r>
              <a:rPr lang="en-US" sz="1600">
                <a:latin typeface="Tw Cen MT"/>
                <a:cs typeface="Calibri"/>
              </a:rPr>
              <a:t>(</a:t>
            </a:r>
            <a:r>
              <a:rPr lang="en-US" sz="1800">
                <a:latin typeface="Calibri"/>
                <a:cs typeface="Calibri"/>
              </a:rPr>
              <a:t>Free trial available for 91 days </a:t>
            </a:r>
            <a:r>
              <a:rPr lang="en-US" sz="1800">
                <a:latin typeface="TW Cen MT"/>
              </a:rPr>
              <a:t>) </a:t>
            </a:r>
            <a:r>
              <a:rPr lang="en-US"/>
              <a:t>→</a:t>
            </a:r>
            <a:r>
              <a:rPr lang="en-US" sz="2400">
                <a:latin typeface="Calibri"/>
                <a:cs typeface="Calibri"/>
                <a:hlinkClick r:id="rId2"/>
              </a:rPr>
              <a:t>Click here</a:t>
            </a:r>
            <a:endParaRPr lang="en-US" sz="2400">
              <a:latin typeface="Calibri"/>
              <a:cs typeface="Calibri"/>
            </a:endParaRPr>
          </a:p>
        </p:txBody>
      </p:sp>
      <p:pic>
        <p:nvPicPr>
          <p:cNvPr id="19" name="Picture 18">
            <a:extLst>
              <a:ext uri="{FF2B5EF4-FFF2-40B4-BE49-F238E27FC236}">
                <a16:creationId xmlns:a16="http://schemas.microsoft.com/office/drawing/2014/main" id="{E907AB77-0263-1E71-B814-39F120D59278}"/>
              </a:ext>
            </a:extLst>
          </p:cNvPr>
          <p:cNvPicPr>
            <a:picLocks noChangeAspect="1"/>
          </p:cNvPicPr>
          <p:nvPr/>
        </p:nvPicPr>
        <p:blipFill>
          <a:blip r:embed="rId3"/>
          <a:stretch>
            <a:fillRect/>
          </a:stretch>
        </p:blipFill>
        <p:spPr>
          <a:xfrm>
            <a:off x="1016002" y="1606550"/>
            <a:ext cx="10093035" cy="3962977"/>
          </a:xfrm>
          <a:prstGeom prst="rect">
            <a:avLst/>
          </a:prstGeom>
        </p:spPr>
      </p:pic>
    </p:spTree>
    <p:extLst>
      <p:ext uri="{BB962C8B-B14F-4D97-AF65-F5344CB8AC3E}">
        <p14:creationId xmlns:p14="http://schemas.microsoft.com/office/powerpoint/2010/main" val="3998738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0F31F-9C27-062C-9F0A-F9974E77CFDA}"/>
              </a:ext>
            </a:extLst>
          </p:cNvPr>
          <p:cNvSpPr>
            <a:spLocks noGrp="1"/>
          </p:cNvSpPr>
          <p:nvPr>
            <p:ph type="title"/>
          </p:nvPr>
        </p:nvSpPr>
        <p:spPr>
          <a:xfrm>
            <a:off x="1141413" y="618518"/>
            <a:ext cx="9905998" cy="884804"/>
          </a:xfrm>
        </p:spPr>
        <p:txBody>
          <a:bodyPr/>
          <a:lstStyle/>
          <a:p>
            <a:r>
              <a:rPr lang="en-US">
                <a:latin typeface="TW Cen MT"/>
              </a:rPr>
              <a:t>             Google Cloud data fusion</a:t>
            </a:r>
            <a:endParaRPr lang="en-US"/>
          </a:p>
        </p:txBody>
      </p:sp>
      <p:sp>
        <p:nvSpPr>
          <p:cNvPr id="3" name="TextBox 2">
            <a:extLst>
              <a:ext uri="{FF2B5EF4-FFF2-40B4-BE49-F238E27FC236}">
                <a16:creationId xmlns:a16="http://schemas.microsoft.com/office/drawing/2014/main" id="{3472B7A7-8453-BEFA-56ED-C12D9EA9EC22}"/>
              </a:ext>
            </a:extLst>
          </p:cNvPr>
          <p:cNvSpPr txBox="1"/>
          <p:nvPr/>
        </p:nvSpPr>
        <p:spPr>
          <a:xfrm>
            <a:off x="1424049" y="1612075"/>
            <a:ext cx="933153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Graphik Web"/>
              </a:rPr>
              <a:t>Fully managed , cloud native, enterprise data integration service that helps users to efficiently  build and manage code-free ETL/ELT data pipelines .</a:t>
            </a:r>
            <a:r>
              <a:rPr lang="en-US" sz="1100">
                <a:latin typeface="Calibri"/>
                <a:cs typeface="Calibri"/>
              </a:rPr>
              <a:t> </a:t>
            </a:r>
            <a:r>
              <a:rPr lang="en-US" sz="1400">
                <a:latin typeface="Graphik Web"/>
              </a:rPr>
              <a:t>The graphical user interface allows users to visually drag and drop elements to create data pipelines which  then can be run on a Google Cloud Project</a:t>
            </a:r>
          </a:p>
        </p:txBody>
      </p:sp>
      <p:pic>
        <p:nvPicPr>
          <p:cNvPr id="9" name="Picture 10" descr="Diagram&#10;&#10;Description automatically generated">
            <a:extLst>
              <a:ext uri="{FF2B5EF4-FFF2-40B4-BE49-F238E27FC236}">
                <a16:creationId xmlns:a16="http://schemas.microsoft.com/office/drawing/2014/main" id="{2A1C6430-0AC2-992E-D071-0D324098DDE4}"/>
              </a:ext>
            </a:extLst>
          </p:cNvPr>
          <p:cNvPicPr>
            <a:picLocks noGrp="1" noChangeAspect="1"/>
          </p:cNvPicPr>
          <p:nvPr>
            <p:ph idx="1"/>
          </p:nvPr>
        </p:nvPicPr>
        <p:blipFill>
          <a:blip r:embed="rId2"/>
          <a:stretch>
            <a:fillRect/>
          </a:stretch>
        </p:blipFill>
        <p:spPr>
          <a:xfrm>
            <a:off x="1514662" y="2655227"/>
            <a:ext cx="8931889" cy="3541714"/>
          </a:xfrm>
        </p:spPr>
      </p:pic>
    </p:spTree>
    <p:extLst>
      <p:ext uri="{BB962C8B-B14F-4D97-AF65-F5344CB8AC3E}">
        <p14:creationId xmlns:p14="http://schemas.microsoft.com/office/powerpoint/2010/main" val="2182734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8535-D55D-4202-D9B7-7524BC548CB8}"/>
              </a:ext>
            </a:extLst>
          </p:cNvPr>
          <p:cNvSpPr>
            <a:spLocks noGrp="1"/>
          </p:cNvSpPr>
          <p:nvPr>
            <p:ph type="title"/>
          </p:nvPr>
        </p:nvSpPr>
        <p:spPr>
          <a:xfrm>
            <a:off x="1141413" y="618517"/>
            <a:ext cx="9905998" cy="676129"/>
          </a:xfrm>
        </p:spPr>
        <p:txBody>
          <a:bodyPr>
            <a:normAutofit/>
          </a:bodyPr>
          <a:lstStyle/>
          <a:p>
            <a:r>
              <a:rPr lang="en-US"/>
              <a:t>CLOUD DATA FUSION CONSOLE</a:t>
            </a:r>
          </a:p>
        </p:txBody>
      </p:sp>
      <p:pic>
        <p:nvPicPr>
          <p:cNvPr id="4" name="Content Placeholder 3">
            <a:extLst>
              <a:ext uri="{FF2B5EF4-FFF2-40B4-BE49-F238E27FC236}">
                <a16:creationId xmlns:a16="http://schemas.microsoft.com/office/drawing/2014/main" id="{86F009E1-AC3F-AFEF-1E0D-3A378D0DDB03}"/>
              </a:ext>
            </a:extLst>
          </p:cNvPr>
          <p:cNvPicPr>
            <a:picLocks noGrp="1" noChangeAspect="1"/>
          </p:cNvPicPr>
          <p:nvPr>
            <p:ph idx="1"/>
          </p:nvPr>
        </p:nvPicPr>
        <p:blipFill>
          <a:blip r:embed="rId2"/>
          <a:stretch>
            <a:fillRect/>
          </a:stretch>
        </p:blipFill>
        <p:spPr>
          <a:xfrm>
            <a:off x="1280381" y="1509253"/>
            <a:ext cx="9645803" cy="4247956"/>
          </a:xfrm>
        </p:spPr>
      </p:pic>
    </p:spTree>
    <p:extLst>
      <p:ext uri="{BB962C8B-B14F-4D97-AF65-F5344CB8AC3E}">
        <p14:creationId xmlns:p14="http://schemas.microsoft.com/office/powerpoint/2010/main" val="1337071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7C79E4C-E5D5-60AB-AF7E-FF7791270260}"/>
              </a:ext>
            </a:extLst>
          </p:cNvPr>
          <p:cNvPicPr>
            <a:picLocks noGrp="1" noChangeAspect="1"/>
          </p:cNvPicPr>
          <p:nvPr>
            <p:ph idx="1"/>
          </p:nvPr>
        </p:nvPicPr>
        <p:blipFill>
          <a:blip r:embed="rId2"/>
          <a:stretch>
            <a:fillRect/>
          </a:stretch>
        </p:blipFill>
        <p:spPr>
          <a:xfrm>
            <a:off x="1233776" y="2097088"/>
            <a:ext cx="9906000" cy="4072803"/>
          </a:xfrm>
        </p:spPr>
      </p:pic>
      <p:sp>
        <p:nvSpPr>
          <p:cNvPr id="4" name="Title 1">
            <a:extLst>
              <a:ext uri="{FF2B5EF4-FFF2-40B4-BE49-F238E27FC236}">
                <a16:creationId xmlns:a16="http://schemas.microsoft.com/office/drawing/2014/main" id="{55A580C2-C689-C8B9-8C85-7B1E2D3969EE}"/>
              </a:ext>
            </a:extLst>
          </p:cNvPr>
          <p:cNvSpPr>
            <a:spLocks noGrp="1"/>
          </p:cNvSpPr>
          <p:nvPr>
            <p:ph type="title"/>
          </p:nvPr>
        </p:nvSpPr>
        <p:spPr>
          <a:xfrm>
            <a:off x="1141413" y="619125"/>
            <a:ext cx="9906000" cy="1477963"/>
          </a:xfrm>
        </p:spPr>
        <p:txBody>
          <a:bodyPr>
            <a:normAutofit/>
          </a:bodyPr>
          <a:lstStyle/>
          <a:p>
            <a:r>
              <a:rPr lang="en-US"/>
              <a:t>Get started with the Cloud data fusion console </a:t>
            </a:r>
            <a:r>
              <a:rPr lang="en-US" sz="1600">
                <a:latin typeface="TW Cen MT"/>
                <a:ea typeface="+mj-lt"/>
                <a:cs typeface="+mj-lt"/>
              </a:rPr>
              <a:t>(</a:t>
            </a:r>
            <a:r>
              <a:rPr lang="en-US" sz="1800">
                <a:latin typeface="Calibri"/>
                <a:ea typeface="+mj-lt"/>
                <a:cs typeface="Calibri"/>
              </a:rPr>
              <a:t>FREE TRIAL AVAILABLE FOR 91 DAYS )</a:t>
            </a:r>
            <a:r>
              <a:rPr lang="en-US" sz="1600">
                <a:latin typeface="Calibri"/>
                <a:cs typeface="Calibri"/>
              </a:rPr>
              <a:t> </a:t>
            </a:r>
            <a:r>
              <a:rPr lang="en-US"/>
              <a:t>→</a:t>
            </a:r>
            <a:r>
              <a:rPr lang="en-US" sz="2400">
                <a:latin typeface="Calibri"/>
                <a:cs typeface="Calibri"/>
                <a:hlinkClick r:id="rId3"/>
              </a:rPr>
              <a:t>Click here</a:t>
            </a:r>
            <a:endParaRPr lang="en-US" sz="2400">
              <a:latin typeface="Calibri"/>
              <a:cs typeface="Calibri"/>
            </a:endParaRPr>
          </a:p>
        </p:txBody>
      </p:sp>
    </p:spTree>
    <p:extLst>
      <p:ext uri="{BB962C8B-B14F-4D97-AF65-F5344CB8AC3E}">
        <p14:creationId xmlns:p14="http://schemas.microsoft.com/office/powerpoint/2010/main" val="2937525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4F3F-5519-96B5-543D-08DB29AACF82}"/>
              </a:ext>
            </a:extLst>
          </p:cNvPr>
          <p:cNvSpPr>
            <a:spLocks noGrp="1"/>
          </p:cNvSpPr>
          <p:nvPr>
            <p:ph type="title"/>
          </p:nvPr>
        </p:nvSpPr>
        <p:spPr>
          <a:xfrm>
            <a:off x="990601" y="342680"/>
            <a:ext cx="9912355" cy="819355"/>
          </a:xfrm>
        </p:spPr>
        <p:txBody>
          <a:bodyPr/>
          <a:lstStyle/>
          <a:p>
            <a:r>
              <a:rPr lang="en-US" i="0">
                <a:effectLst/>
                <a:latin typeface="Montserrat" panose="00000500000000000000" pitchFamily="2" charset="0"/>
              </a:rPr>
              <a:t>SNOWFLAKE</a:t>
            </a:r>
            <a:endParaRPr lang="en-US"/>
          </a:p>
        </p:txBody>
      </p:sp>
      <p:sp>
        <p:nvSpPr>
          <p:cNvPr id="4" name="Text Placeholder 3">
            <a:extLst>
              <a:ext uri="{FF2B5EF4-FFF2-40B4-BE49-F238E27FC236}">
                <a16:creationId xmlns:a16="http://schemas.microsoft.com/office/drawing/2014/main" id="{1EC8AAA0-BA25-0BB5-AD54-DFFB5F969FF5}"/>
              </a:ext>
            </a:extLst>
          </p:cNvPr>
          <p:cNvSpPr>
            <a:spLocks noGrp="1"/>
          </p:cNvSpPr>
          <p:nvPr>
            <p:ph type="body" sz="half" idx="2"/>
          </p:nvPr>
        </p:nvSpPr>
        <p:spPr>
          <a:xfrm>
            <a:off x="1006475" y="1162034"/>
            <a:ext cx="9910859" cy="2057415"/>
          </a:xfrm>
        </p:spPr>
        <p:txBody>
          <a:bodyPr>
            <a:normAutofit lnSpcReduction="10000"/>
          </a:bodyPr>
          <a:lstStyle/>
          <a:p>
            <a:pPr algn="l">
              <a:lnSpc>
                <a:spcPct val="150000"/>
              </a:lnSpc>
            </a:pPr>
            <a:r>
              <a:rPr lang="en-US" sz="1400">
                <a:latin typeface="Graphik Web"/>
              </a:rPr>
              <a:t>Developed in 2012 and officially launched in 2014, Snowflake is a cloud-based data platform provided as a SaaS (Software-as-a-Service) solution with a completely new SQL query engine. As opposed to traditional offerings, Snowflake is a tool natively designed for the public cloud, meaning it can’t be run on-premises. The platform provides fast, flexible, and easy-to-use options for data storage, processing, and analysis. Initially built on top of the Amazon Web Services (AWS), Snowflake is also available on Google Cloud and Microsoft Azure. As such, it is considered cloud-agnostic.</a:t>
            </a:r>
          </a:p>
          <a:p>
            <a:pPr algn="l">
              <a:lnSpc>
                <a:spcPct val="150000"/>
              </a:lnSpc>
            </a:pPr>
            <a:r>
              <a:rPr lang="en-US" sz="1400">
                <a:latin typeface="Graphik Web"/>
              </a:rPr>
              <a:t>Link: </a:t>
            </a:r>
            <a:r>
              <a:rPr lang="en-US" sz="1400" u="sng">
                <a:latin typeface="Graphik Web"/>
              </a:rPr>
              <a:t>https://www.snowflake.com/en/data-cloud/workloads/data-warehouse/</a:t>
            </a:r>
            <a:endParaRPr lang="en-US" sz="1400">
              <a:latin typeface="Graphik Web"/>
            </a:endParaRPr>
          </a:p>
        </p:txBody>
      </p:sp>
      <p:pic>
        <p:nvPicPr>
          <p:cNvPr id="5" name="Picture 4">
            <a:extLst>
              <a:ext uri="{FF2B5EF4-FFF2-40B4-BE49-F238E27FC236}">
                <a16:creationId xmlns:a16="http://schemas.microsoft.com/office/drawing/2014/main" id="{17E81677-45F6-0B56-B76C-234BB5079766}"/>
              </a:ext>
            </a:extLst>
          </p:cNvPr>
          <p:cNvPicPr>
            <a:picLocks noChangeAspect="1"/>
          </p:cNvPicPr>
          <p:nvPr/>
        </p:nvPicPr>
        <p:blipFill>
          <a:blip r:embed="rId2"/>
          <a:stretch>
            <a:fillRect/>
          </a:stretch>
        </p:blipFill>
        <p:spPr>
          <a:xfrm>
            <a:off x="990601" y="3219449"/>
            <a:ext cx="10380228" cy="3276600"/>
          </a:xfrm>
          <a:prstGeom prst="rect">
            <a:avLst/>
          </a:prstGeom>
        </p:spPr>
      </p:pic>
    </p:spTree>
    <p:extLst>
      <p:ext uri="{BB962C8B-B14F-4D97-AF65-F5344CB8AC3E}">
        <p14:creationId xmlns:p14="http://schemas.microsoft.com/office/powerpoint/2010/main" val="2005776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8A98-10A7-5D08-BE1E-5022B27DAEAE}"/>
              </a:ext>
            </a:extLst>
          </p:cNvPr>
          <p:cNvSpPr>
            <a:spLocks noGrp="1"/>
          </p:cNvSpPr>
          <p:nvPr>
            <p:ph type="title"/>
          </p:nvPr>
        </p:nvSpPr>
        <p:spPr>
          <a:xfrm>
            <a:off x="998191" y="404847"/>
            <a:ext cx="9912355" cy="819355"/>
          </a:xfrm>
        </p:spPr>
        <p:txBody>
          <a:bodyPr/>
          <a:lstStyle/>
          <a:p>
            <a:r>
              <a:rPr lang="en-US"/>
              <a:t>Snowflake - Virtual warehouse</a:t>
            </a:r>
          </a:p>
        </p:txBody>
      </p:sp>
      <p:pic>
        <p:nvPicPr>
          <p:cNvPr id="6" name="Picture Placeholder 5" descr="A screenshot of a computer&#10;&#10;Description automatically generated with low confidence">
            <a:extLst>
              <a:ext uri="{FF2B5EF4-FFF2-40B4-BE49-F238E27FC236}">
                <a16:creationId xmlns:a16="http://schemas.microsoft.com/office/drawing/2014/main" id="{A1ADC32E-4AF4-15BE-55B5-2C8E95D6F01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771" b="7771"/>
          <a:stretch>
            <a:fillRect/>
          </a:stretch>
        </p:blipFill>
        <p:spPr>
          <a:xfrm>
            <a:off x="1139825" y="1894901"/>
            <a:ext cx="9912350" cy="3300413"/>
          </a:xfrm>
        </p:spPr>
      </p:pic>
    </p:spTree>
    <p:extLst>
      <p:ext uri="{BB962C8B-B14F-4D97-AF65-F5344CB8AC3E}">
        <p14:creationId xmlns:p14="http://schemas.microsoft.com/office/powerpoint/2010/main" val="124602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15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grpSp>
        <p:nvGrpSpPr>
          <p:cNvPr id="6153" name="Group 615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154" name="Group 615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16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616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6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6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7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7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7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7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7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7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7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7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17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7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8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8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8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618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8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8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8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8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8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8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9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9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9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grpSp>
          <p:nvGrpSpPr>
            <p:cNvPr id="6155" name="Group 615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15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5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5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5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6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6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6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6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6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6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grpSp>
      <p:sp useBgFill="1">
        <p:nvSpPr>
          <p:cNvPr id="6194" name="Rectangle 619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19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p:nvSpPr>
          <p:cNvPr id="2" name="Title 1">
            <a:extLst>
              <a:ext uri="{FF2B5EF4-FFF2-40B4-BE49-F238E27FC236}">
                <a16:creationId xmlns:a16="http://schemas.microsoft.com/office/drawing/2014/main" id="{5E2A4F3F-5519-96B5-543D-08DB29AACF82}"/>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i="0">
                <a:effectLst/>
              </a:rPr>
              <a:t>DATABRICKS</a:t>
            </a:r>
            <a:endParaRPr lang="en-US"/>
          </a:p>
        </p:txBody>
      </p:sp>
      <p:sp>
        <p:nvSpPr>
          <p:cNvPr id="4" name="Text Placeholder 3">
            <a:extLst>
              <a:ext uri="{FF2B5EF4-FFF2-40B4-BE49-F238E27FC236}">
                <a16:creationId xmlns:a16="http://schemas.microsoft.com/office/drawing/2014/main" id="{1EC8AAA0-BA25-0BB5-AD54-DFFB5F969FF5}"/>
              </a:ext>
            </a:extLst>
          </p:cNvPr>
          <p:cNvSpPr>
            <a:spLocks noGrp="1"/>
          </p:cNvSpPr>
          <p:nvPr>
            <p:ph type="body" sz="half" idx="2"/>
          </p:nvPr>
        </p:nvSpPr>
        <p:spPr>
          <a:xfrm>
            <a:off x="1141412" y="2249487"/>
            <a:ext cx="4459287" cy="3965046"/>
          </a:xfrm>
        </p:spPr>
        <p:txBody>
          <a:bodyPr vert="horz" lIns="91440" tIns="45720" rIns="91440" bIns="45720" rtlCol="0" anchor="t">
            <a:normAutofit/>
          </a:bodyPr>
          <a:lstStyle/>
          <a:p>
            <a:r>
              <a:rPr lang="en-US" sz="2000"/>
              <a:t>Databricks SQL (DB SQL) is a serverless data warehouse on the Databricks Lakehouse Platform that lets you run all your SQL and BI applications at scale with up to 12x better price/performance, a unified governance model, open formats and APIs, and your tools of choice – no lock-in.</a:t>
            </a:r>
          </a:p>
          <a:p>
            <a:r>
              <a:rPr lang="en-US" sz="2000"/>
              <a:t>Link: </a:t>
            </a:r>
            <a:r>
              <a:rPr lang="en-US" sz="2000">
                <a:hlinkClick r:id="rId4"/>
              </a:rPr>
              <a:t>Click here</a:t>
            </a:r>
            <a:endParaRPr lang="en-US" sz="2000"/>
          </a:p>
        </p:txBody>
      </p:sp>
      <p:pic>
        <p:nvPicPr>
          <p:cNvPr id="6146" name="Picture 2">
            <a:extLst>
              <a:ext uri="{FF2B5EF4-FFF2-40B4-BE49-F238E27FC236}">
                <a16:creationId xmlns:a16="http://schemas.microsoft.com/office/drawing/2014/main" id="{A6616728-3583-D407-2244-8619386ED3F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41818" y="618518"/>
            <a:ext cx="4964642" cy="559601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198" name="Group 619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19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620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0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0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0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0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0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0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0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0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0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1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21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1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1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1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1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621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1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1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1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2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2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2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2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2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2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Tree>
    <p:extLst>
      <p:ext uri="{BB962C8B-B14F-4D97-AF65-F5344CB8AC3E}">
        <p14:creationId xmlns:p14="http://schemas.microsoft.com/office/powerpoint/2010/main" val="3814573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14454-7D6F-5CDD-2C28-3AE720DE0F2B}"/>
              </a:ext>
            </a:extLst>
          </p:cNvPr>
          <p:cNvSpPr>
            <a:spLocks noGrp="1"/>
          </p:cNvSpPr>
          <p:nvPr>
            <p:ph type="title"/>
          </p:nvPr>
        </p:nvSpPr>
        <p:spPr>
          <a:xfrm>
            <a:off x="1139822" y="757232"/>
            <a:ext cx="9912355" cy="819355"/>
          </a:xfrm>
        </p:spPr>
        <p:txBody>
          <a:bodyPr/>
          <a:lstStyle/>
          <a:p>
            <a:r>
              <a:rPr lang="en-US"/>
              <a:t>Data Lakehouse</a:t>
            </a:r>
          </a:p>
        </p:txBody>
      </p:sp>
      <p:pic>
        <p:nvPicPr>
          <p:cNvPr id="10" name="Picture 9" descr="A picture containing text, screenshot, font, design&#10;&#10;Description automatically generated">
            <a:extLst>
              <a:ext uri="{FF2B5EF4-FFF2-40B4-BE49-F238E27FC236}">
                <a16:creationId xmlns:a16="http://schemas.microsoft.com/office/drawing/2014/main" id="{F4705042-5829-EF4A-E8D5-06FDCD7BE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822" y="2102646"/>
            <a:ext cx="10139100" cy="4375271"/>
          </a:xfrm>
          <a:prstGeom prst="rect">
            <a:avLst/>
          </a:prstGeom>
        </p:spPr>
      </p:pic>
    </p:spTree>
    <p:extLst>
      <p:ext uri="{BB962C8B-B14F-4D97-AF65-F5344CB8AC3E}">
        <p14:creationId xmlns:p14="http://schemas.microsoft.com/office/powerpoint/2010/main" val="3505690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9BDA0C-CF2B-4E89-18B6-165FE3AC81CD}"/>
              </a:ext>
            </a:extLst>
          </p:cNvPr>
          <p:cNvPicPr>
            <a:picLocks noChangeAspect="1"/>
          </p:cNvPicPr>
          <p:nvPr/>
        </p:nvPicPr>
        <p:blipFill>
          <a:blip r:embed="rId2"/>
          <a:stretch>
            <a:fillRect/>
          </a:stretch>
        </p:blipFill>
        <p:spPr>
          <a:xfrm>
            <a:off x="0" y="3372"/>
            <a:ext cx="12198000" cy="6854628"/>
          </a:xfrm>
          <a:prstGeom prst="rect">
            <a:avLst/>
          </a:prstGeom>
        </p:spPr>
      </p:pic>
    </p:spTree>
    <p:extLst>
      <p:ext uri="{BB962C8B-B14F-4D97-AF65-F5344CB8AC3E}">
        <p14:creationId xmlns:p14="http://schemas.microsoft.com/office/powerpoint/2010/main" val="661601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46535-B192-E194-E0D6-3243C91DAB2E}"/>
              </a:ext>
            </a:extLst>
          </p:cNvPr>
          <p:cNvSpPr>
            <a:spLocks noGrp="1"/>
          </p:cNvSpPr>
          <p:nvPr>
            <p:ph type="title"/>
          </p:nvPr>
        </p:nvSpPr>
        <p:spPr/>
        <p:txBody>
          <a:bodyPr/>
          <a:lstStyle/>
          <a:p>
            <a:r>
              <a:rPr lang="en-US"/>
              <a:t>DATA Integration TOOLS</a:t>
            </a:r>
          </a:p>
        </p:txBody>
      </p:sp>
      <p:sp>
        <p:nvSpPr>
          <p:cNvPr id="6" name="Content Placeholder 5">
            <a:extLst>
              <a:ext uri="{FF2B5EF4-FFF2-40B4-BE49-F238E27FC236}">
                <a16:creationId xmlns:a16="http://schemas.microsoft.com/office/drawing/2014/main" id="{BFD16A11-C555-C342-F504-5379C6AEC7E9}"/>
              </a:ext>
            </a:extLst>
          </p:cNvPr>
          <p:cNvSpPr>
            <a:spLocks noGrp="1"/>
          </p:cNvSpPr>
          <p:nvPr>
            <p:ph idx="1"/>
          </p:nvPr>
        </p:nvSpPr>
        <p:spPr>
          <a:xfrm>
            <a:off x="1141413" y="1828800"/>
            <a:ext cx="4396358" cy="3600488"/>
          </a:xfrm>
        </p:spPr>
        <p:txBody>
          <a:bodyPr anchor="ctr"/>
          <a:lstStyle/>
          <a:p>
            <a:pPr marL="0" indent="0">
              <a:buNone/>
            </a:pPr>
            <a:r>
              <a:rPr lang="en-US"/>
              <a:t>Cloud-based data sources and destinations need modern data integration environments that rely on cloud services.</a:t>
            </a:r>
          </a:p>
        </p:txBody>
      </p:sp>
      <p:pic>
        <p:nvPicPr>
          <p:cNvPr id="8" name="Picture 7">
            <a:extLst>
              <a:ext uri="{FF2B5EF4-FFF2-40B4-BE49-F238E27FC236}">
                <a16:creationId xmlns:a16="http://schemas.microsoft.com/office/drawing/2014/main" id="{271A88A2-BD99-A354-A666-3A2073FD191C}"/>
              </a:ext>
            </a:extLst>
          </p:cNvPr>
          <p:cNvPicPr>
            <a:picLocks noChangeAspect="1"/>
          </p:cNvPicPr>
          <p:nvPr/>
        </p:nvPicPr>
        <p:blipFill>
          <a:blip r:embed="rId2"/>
          <a:stretch>
            <a:fillRect/>
          </a:stretch>
        </p:blipFill>
        <p:spPr>
          <a:xfrm>
            <a:off x="6094412" y="1623869"/>
            <a:ext cx="5140701" cy="5166796"/>
          </a:xfrm>
          <a:prstGeom prst="rect">
            <a:avLst/>
          </a:prstGeom>
        </p:spPr>
      </p:pic>
    </p:spTree>
    <p:extLst>
      <p:ext uri="{BB962C8B-B14F-4D97-AF65-F5344CB8AC3E}">
        <p14:creationId xmlns:p14="http://schemas.microsoft.com/office/powerpoint/2010/main" val="1349241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FA5A0D-89A0-8890-6FC7-EF3081498A16}"/>
              </a:ext>
            </a:extLst>
          </p:cNvPr>
          <p:cNvSpPr>
            <a:spLocks noGrp="1"/>
          </p:cNvSpPr>
          <p:nvPr>
            <p:ph type="title"/>
          </p:nvPr>
        </p:nvSpPr>
        <p:spPr>
          <a:xfrm>
            <a:off x="1141413" y="618518"/>
            <a:ext cx="4459286" cy="1478570"/>
          </a:xfrm>
        </p:spPr>
        <p:txBody>
          <a:bodyPr>
            <a:normAutofit/>
          </a:bodyPr>
          <a:lstStyle/>
          <a:p>
            <a:r>
              <a:rPr lang="en-US" sz="3200"/>
              <a:t>TALEND</a:t>
            </a:r>
          </a:p>
        </p:txBody>
      </p:sp>
      <p:sp>
        <p:nvSpPr>
          <p:cNvPr id="3" name="Content Placeholder 2">
            <a:extLst>
              <a:ext uri="{FF2B5EF4-FFF2-40B4-BE49-F238E27FC236}">
                <a16:creationId xmlns:a16="http://schemas.microsoft.com/office/drawing/2014/main" id="{733F8D24-EE9C-8E93-9D76-E29362899785}"/>
              </a:ext>
            </a:extLst>
          </p:cNvPr>
          <p:cNvSpPr>
            <a:spLocks noGrp="1"/>
          </p:cNvSpPr>
          <p:nvPr>
            <p:ph idx="1"/>
          </p:nvPr>
        </p:nvSpPr>
        <p:spPr>
          <a:xfrm>
            <a:off x="687387" y="2270654"/>
            <a:ext cx="4476750" cy="3965046"/>
          </a:xfrm>
        </p:spPr>
        <p:txBody>
          <a:bodyPr>
            <a:normAutofit/>
          </a:bodyPr>
          <a:lstStyle/>
          <a:p>
            <a:pPr marL="0" indent="0">
              <a:buNone/>
            </a:pPr>
            <a:r>
              <a:rPr lang="en-US"/>
              <a:t>Talend provides a unified approach that combines rapid data integration, transformation, and mapping with automated quality checks to ensure trustworthy data every step of the way.</a:t>
            </a:r>
          </a:p>
        </p:txBody>
      </p:sp>
      <p:pic>
        <p:nvPicPr>
          <p:cNvPr id="5" name="Picture 4">
            <a:extLst>
              <a:ext uri="{FF2B5EF4-FFF2-40B4-BE49-F238E27FC236}">
                <a16:creationId xmlns:a16="http://schemas.microsoft.com/office/drawing/2014/main" id="{FCA43AE6-AAB2-4BA0-B05A-B151E5C30961}"/>
              </a:ext>
            </a:extLst>
          </p:cNvPr>
          <p:cNvPicPr>
            <a:picLocks noChangeAspect="1"/>
          </p:cNvPicPr>
          <p:nvPr/>
        </p:nvPicPr>
        <p:blipFill>
          <a:blip r:embed="rId4"/>
          <a:stretch>
            <a:fillRect/>
          </a:stretch>
        </p:blipFill>
        <p:spPr>
          <a:xfrm>
            <a:off x="5600699" y="1690046"/>
            <a:ext cx="6317835" cy="386967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7" name="Group 5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0773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005F-CE29-905B-8D55-A1845326D979}"/>
              </a:ext>
            </a:extLst>
          </p:cNvPr>
          <p:cNvSpPr>
            <a:spLocks noGrp="1"/>
          </p:cNvSpPr>
          <p:nvPr>
            <p:ph type="title"/>
          </p:nvPr>
        </p:nvSpPr>
        <p:spPr/>
        <p:txBody>
          <a:bodyPr/>
          <a:lstStyle/>
          <a:p>
            <a:r>
              <a:rPr lang="en-US"/>
              <a:t>Trainings &amp; certifications</a:t>
            </a:r>
          </a:p>
        </p:txBody>
      </p:sp>
    </p:spTree>
    <p:extLst>
      <p:ext uri="{BB962C8B-B14F-4D97-AF65-F5344CB8AC3E}">
        <p14:creationId xmlns:p14="http://schemas.microsoft.com/office/powerpoint/2010/main" val="1995704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2" y="609600"/>
            <a:ext cx="6643903" cy="1639886"/>
          </a:xfrm>
        </p:spPr>
        <p:txBody>
          <a:bodyPr/>
          <a:lstStyle/>
          <a:p>
            <a:r>
              <a:rPr lang="en-US"/>
              <a:t>AWS Certified Database - Specialty</a:t>
            </a:r>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10" y="2249486"/>
            <a:ext cx="6154740" cy="3819620"/>
          </a:xfrm>
        </p:spPr>
        <p:txBody>
          <a:bodyPr>
            <a:normAutofit fontScale="92500" lnSpcReduction="10000"/>
          </a:bodyPr>
          <a:lstStyle/>
          <a:p>
            <a:r>
              <a:rPr lang="en-US" sz="2200" b="1">
                <a:latin typeface="Graphik Web"/>
              </a:rPr>
              <a:t>Exam overview</a:t>
            </a:r>
          </a:p>
          <a:p>
            <a:r>
              <a:rPr lang="en-US" sz="1500">
                <a:latin typeface="Graphik Web"/>
              </a:rPr>
              <a:t>Level: Specialty</a:t>
            </a:r>
          </a:p>
          <a:p>
            <a:r>
              <a:rPr lang="en-US" sz="1500">
                <a:latin typeface="Graphik Web"/>
              </a:rPr>
              <a:t>Length: 180 minutes to complete the exam</a:t>
            </a:r>
          </a:p>
          <a:p>
            <a:r>
              <a:rPr lang="en-US" sz="1500">
                <a:latin typeface="Graphik Web"/>
              </a:rPr>
              <a:t>Cost: 300 USD</a:t>
            </a:r>
          </a:p>
          <a:p>
            <a:r>
              <a:rPr lang="en-US" sz="1500">
                <a:latin typeface="Graphik Web"/>
              </a:rPr>
              <a:t>Format: 65 questions; either multiple choice or multiple response.</a:t>
            </a:r>
          </a:p>
          <a:p>
            <a:r>
              <a:rPr lang="en-US" sz="1500">
                <a:latin typeface="Graphik Web"/>
              </a:rPr>
              <a:t>Delivery method: Pearson VUE testing center or online proctored exam.</a:t>
            </a:r>
          </a:p>
          <a:p>
            <a:r>
              <a:rPr lang="en-US" sz="1500">
                <a:latin typeface="Graphik Web"/>
              </a:rPr>
              <a:t>Link: </a:t>
            </a:r>
            <a:r>
              <a:rPr lang="en-US" sz="1500">
                <a:latin typeface="Graphik Web"/>
                <a:hlinkClick r:id="rId2"/>
              </a:rPr>
              <a:t>Click here</a:t>
            </a:r>
            <a:endParaRPr lang="en-US" sz="1500">
              <a:latin typeface="Graphik Web"/>
            </a:endParaRPr>
          </a:p>
          <a:p>
            <a:r>
              <a:rPr lang="en-US" sz="1500">
                <a:latin typeface="Graphik Web"/>
              </a:rPr>
              <a:t>Exam Guide:</a:t>
            </a:r>
          </a:p>
          <a:p>
            <a:endParaRPr lang="en-US" sz="1500">
              <a:latin typeface="Graphik Web"/>
            </a:endParaRPr>
          </a:p>
          <a:p>
            <a:r>
              <a:rPr lang="en-US" sz="1500">
                <a:latin typeface="Graphik Web"/>
              </a:rPr>
              <a:t>Prerequisites:  AWS Certified Cloud Practitioner</a:t>
            </a:r>
          </a:p>
        </p:txBody>
      </p:sp>
      <p:pic>
        <p:nvPicPr>
          <p:cNvPr id="2050" name="Picture 2" descr="AWS Certified Database - Specialty badge">
            <a:extLst>
              <a:ext uri="{FF2B5EF4-FFF2-40B4-BE49-F238E27FC236}">
                <a16:creationId xmlns:a16="http://schemas.microsoft.com/office/drawing/2014/main" id="{8FAC6F15-448E-6181-87C6-339560747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316" y="2000250"/>
            <a:ext cx="2857500" cy="2857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Object 9">
            <a:extLst>
              <a:ext uri="{FF2B5EF4-FFF2-40B4-BE49-F238E27FC236}">
                <a16:creationId xmlns:a16="http://schemas.microsoft.com/office/drawing/2014/main" id="{5ACB361B-4FC5-9E3D-6E3C-31A526DDF726}"/>
              </a:ext>
            </a:extLst>
          </p:cNvPr>
          <p:cNvGraphicFramePr>
            <a:graphicFrameLocks noChangeAspect="1"/>
          </p:cNvGraphicFramePr>
          <p:nvPr>
            <p:extLst>
              <p:ext uri="{D42A27DB-BD31-4B8C-83A1-F6EECF244321}">
                <p14:modId xmlns:p14="http://schemas.microsoft.com/office/powerpoint/2010/main" val="2737543956"/>
              </p:ext>
            </p:extLst>
          </p:nvPr>
        </p:nvGraphicFramePr>
        <p:xfrm>
          <a:off x="2268070" y="4967662"/>
          <a:ext cx="959223" cy="830994"/>
        </p:xfrm>
        <a:graphic>
          <a:graphicData uri="http://schemas.openxmlformats.org/presentationml/2006/ole">
            <mc:AlternateContent xmlns:mc="http://schemas.openxmlformats.org/markup-compatibility/2006">
              <mc:Choice xmlns:v="urn:schemas-microsoft-com:vml" Requires="v">
                <p:oleObj name="Acrobat Document" showAsIcon="1" r:id="rId4" imgW="914282" imgH="792690" progId="AcroExch.Document.DC">
                  <p:embed/>
                </p:oleObj>
              </mc:Choice>
              <mc:Fallback>
                <p:oleObj name="Acrobat Document" showAsIcon="1" r:id="rId4" imgW="914282" imgH="792690" progId="AcroExch.Document.DC">
                  <p:embed/>
                  <p:pic>
                    <p:nvPicPr>
                      <p:cNvPr id="10" name="Object 9">
                        <a:extLst>
                          <a:ext uri="{FF2B5EF4-FFF2-40B4-BE49-F238E27FC236}">
                            <a16:creationId xmlns:a16="http://schemas.microsoft.com/office/drawing/2014/main" id="{5ACB361B-4FC5-9E3D-6E3C-31A526DDF726}"/>
                          </a:ext>
                        </a:extLst>
                      </p:cNvPr>
                      <p:cNvPicPr/>
                      <p:nvPr/>
                    </p:nvPicPr>
                    <p:blipFill>
                      <a:blip r:embed="rId5"/>
                      <a:stretch>
                        <a:fillRect/>
                      </a:stretch>
                    </p:blipFill>
                    <p:spPr>
                      <a:xfrm>
                        <a:off x="2268070" y="4967662"/>
                        <a:ext cx="959223" cy="830994"/>
                      </a:xfrm>
                      <a:prstGeom prst="rect">
                        <a:avLst/>
                      </a:prstGeom>
                    </p:spPr>
                  </p:pic>
                </p:oleObj>
              </mc:Fallback>
            </mc:AlternateContent>
          </a:graphicData>
        </a:graphic>
      </p:graphicFrame>
    </p:spTree>
    <p:extLst>
      <p:ext uri="{BB962C8B-B14F-4D97-AF65-F5344CB8AC3E}">
        <p14:creationId xmlns:p14="http://schemas.microsoft.com/office/powerpoint/2010/main" val="1024017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2" y="609600"/>
            <a:ext cx="6643903" cy="1639886"/>
          </a:xfrm>
        </p:spPr>
        <p:txBody>
          <a:bodyPr/>
          <a:lstStyle/>
          <a:p>
            <a:r>
              <a:rPr lang="en-US"/>
              <a:t>AWS Certified Cloud Practitioner</a:t>
            </a:r>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09" y="2249486"/>
            <a:ext cx="8172920" cy="3819620"/>
          </a:xfrm>
        </p:spPr>
        <p:txBody>
          <a:bodyPr>
            <a:normAutofit/>
          </a:bodyPr>
          <a:lstStyle/>
          <a:p>
            <a:r>
              <a:rPr lang="en-US" sz="2000" b="1">
                <a:latin typeface="Graphik Web"/>
              </a:rPr>
              <a:t>Exam overview</a:t>
            </a:r>
          </a:p>
          <a:p>
            <a:r>
              <a:rPr lang="en-US" sz="1400">
                <a:latin typeface="Graphik Web"/>
              </a:rPr>
              <a:t>Level: Foundational</a:t>
            </a:r>
          </a:p>
          <a:p>
            <a:r>
              <a:rPr lang="en-US" sz="1400">
                <a:latin typeface="Graphik Web"/>
              </a:rPr>
              <a:t>Length: 90 minutes to complete the exam</a:t>
            </a:r>
          </a:p>
          <a:p>
            <a:r>
              <a:rPr lang="en-US" sz="1400">
                <a:latin typeface="Graphik Web"/>
              </a:rPr>
              <a:t>Cost: 100 USD</a:t>
            </a:r>
          </a:p>
          <a:p>
            <a:r>
              <a:rPr lang="en-US" sz="1400">
                <a:latin typeface="Graphik Web"/>
              </a:rPr>
              <a:t>Visit Exam pricing for additional cost information.</a:t>
            </a:r>
          </a:p>
          <a:p>
            <a:r>
              <a:rPr lang="en-US" sz="1400">
                <a:latin typeface="Graphik Web"/>
              </a:rPr>
              <a:t>Format: 65 questions; either multiple choice or multiple response</a:t>
            </a:r>
          </a:p>
          <a:p>
            <a:r>
              <a:rPr lang="en-US" sz="1400">
                <a:latin typeface="Graphik Web"/>
              </a:rPr>
              <a:t>Delivery method: Pearson VUE testing center or online proctored exam.</a:t>
            </a:r>
          </a:p>
          <a:p>
            <a:r>
              <a:rPr lang="en-US" sz="1400">
                <a:latin typeface="Graphik Web"/>
              </a:rPr>
              <a:t>Link: </a:t>
            </a:r>
            <a:r>
              <a:rPr lang="en-US" sz="1400">
                <a:latin typeface="Graphik Web"/>
                <a:hlinkClick r:id="rId2"/>
              </a:rPr>
              <a:t>Click here</a:t>
            </a:r>
            <a:endParaRPr lang="en-US" sz="1400">
              <a:latin typeface="Graphik Web"/>
            </a:endParaRPr>
          </a:p>
          <a:p>
            <a:r>
              <a:rPr lang="en-US" sz="1400">
                <a:latin typeface="Graphik Web"/>
              </a:rPr>
              <a:t>Exam Guide: </a:t>
            </a:r>
          </a:p>
          <a:p>
            <a:endParaRPr lang="en-US"/>
          </a:p>
          <a:p>
            <a:endParaRPr lang="en-US"/>
          </a:p>
        </p:txBody>
      </p:sp>
      <p:pic>
        <p:nvPicPr>
          <p:cNvPr id="4098" name="Picture 2" descr="AWS Certified Cloud Practitioner badge">
            <a:extLst>
              <a:ext uri="{FF2B5EF4-FFF2-40B4-BE49-F238E27FC236}">
                <a16:creationId xmlns:a16="http://schemas.microsoft.com/office/drawing/2014/main" id="{422829A5-DFE9-ED9A-4A88-A737C5F21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312" y="2000250"/>
            <a:ext cx="2857500" cy="2857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513C8510-B090-79BE-EED5-74AD1FCB3753}"/>
              </a:ext>
            </a:extLst>
          </p:cNvPr>
          <p:cNvGraphicFramePr>
            <a:graphicFrameLocks noChangeAspect="1"/>
          </p:cNvGraphicFramePr>
          <p:nvPr>
            <p:extLst>
              <p:ext uri="{D42A27DB-BD31-4B8C-83A1-F6EECF244321}">
                <p14:modId xmlns:p14="http://schemas.microsoft.com/office/powerpoint/2010/main" val="1077936655"/>
              </p:ext>
            </p:extLst>
          </p:nvPr>
        </p:nvGraphicFramePr>
        <p:xfrm>
          <a:off x="2183466" y="5456237"/>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4" imgW="914282" imgH="792690" progId="AcroExch.Document.DC">
                  <p:embed/>
                </p:oleObj>
              </mc:Choice>
              <mc:Fallback>
                <p:oleObj name="Acrobat Document" showAsIcon="1" r:id="rId4" imgW="914282" imgH="792690" progId="AcroExch.Document.DC">
                  <p:embed/>
                  <p:pic>
                    <p:nvPicPr>
                      <p:cNvPr id="3" name="Object 2">
                        <a:extLst>
                          <a:ext uri="{FF2B5EF4-FFF2-40B4-BE49-F238E27FC236}">
                            <a16:creationId xmlns:a16="http://schemas.microsoft.com/office/drawing/2014/main" id="{513C8510-B090-79BE-EED5-74AD1FCB3753}"/>
                          </a:ext>
                        </a:extLst>
                      </p:cNvPr>
                      <p:cNvPicPr/>
                      <p:nvPr/>
                    </p:nvPicPr>
                    <p:blipFill>
                      <a:blip r:embed="rId5"/>
                      <a:stretch>
                        <a:fillRect/>
                      </a:stretch>
                    </p:blipFill>
                    <p:spPr>
                      <a:xfrm>
                        <a:off x="2183466" y="545623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366135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3511-24FF-2690-690D-04678F71DDEB}"/>
              </a:ext>
            </a:extLst>
          </p:cNvPr>
          <p:cNvSpPr>
            <a:spLocks noGrp="1"/>
          </p:cNvSpPr>
          <p:nvPr>
            <p:ph type="title"/>
          </p:nvPr>
        </p:nvSpPr>
        <p:spPr>
          <a:xfrm>
            <a:off x="838993" y="618518"/>
            <a:ext cx="10208418" cy="1229332"/>
          </a:xfrm>
        </p:spPr>
        <p:txBody>
          <a:bodyPr/>
          <a:lstStyle/>
          <a:p>
            <a:r>
              <a:rPr lang="en-US"/>
              <a:t>INTERNAL TRAININGS</a:t>
            </a:r>
          </a:p>
        </p:txBody>
      </p:sp>
      <p:graphicFrame>
        <p:nvGraphicFramePr>
          <p:cNvPr id="4" name="Table 4">
            <a:extLst>
              <a:ext uri="{FF2B5EF4-FFF2-40B4-BE49-F238E27FC236}">
                <a16:creationId xmlns:a16="http://schemas.microsoft.com/office/drawing/2014/main" id="{63B5E8C8-0D14-0007-0DBB-401D91D16BFC}"/>
              </a:ext>
            </a:extLst>
          </p:cNvPr>
          <p:cNvGraphicFramePr>
            <a:graphicFrameLocks noGrp="1"/>
          </p:cNvGraphicFramePr>
          <p:nvPr>
            <p:ph idx="1"/>
            <p:extLst>
              <p:ext uri="{D42A27DB-BD31-4B8C-83A1-F6EECF244321}">
                <p14:modId xmlns:p14="http://schemas.microsoft.com/office/powerpoint/2010/main" val="1031891313"/>
              </p:ext>
            </p:extLst>
          </p:nvPr>
        </p:nvGraphicFramePr>
        <p:xfrm>
          <a:off x="838993" y="1552574"/>
          <a:ext cx="10581474" cy="4829172"/>
        </p:xfrm>
        <a:graphic>
          <a:graphicData uri="http://schemas.openxmlformats.org/drawingml/2006/table">
            <a:tbl>
              <a:tblPr firstRow="1" bandRow="1">
                <a:tableStyleId>{5C22544A-7EE6-4342-B048-85BDC9FD1C3A}</a:tableStyleId>
              </a:tblPr>
              <a:tblGrid>
                <a:gridCol w="4067735">
                  <a:extLst>
                    <a:ext uri="{9D8B030D-6E8A-4147-A177-3AD203B41FA5}">
                      <a16:colId xmlns:a16="http://schemas.microsoft.com/office/drawing/2014/main" val="720159226"/>
                    </a:ext>
                  </a:extLst>
                </a:gridCol>
                <a:gridCol w="865814">
                  <a:extLst>
                    <a:ext uri="{9D8B030D-6E8A-4147-A177-3AD203B41FA5}">
                      <a16:colId xmlns:a16="http://schemas.microsoft.com/office/drawing/2014/main" val="4212946758"/>
                    </a:ext>
                  </a:extLst>
                </a:gridCol>
                <a:gridCol w="997256">
                  <a:extLst>
                    <a:ext uri="{9D8B030D-6E8A-4147-A177-3AD203B41FA5}">
                      <a16:colId xmlns:a16="http://schemas.microsoft.com/office/drawing/2014/main" val="4092767362"/>
                    </a:ext>
                  </a:extLst>
                </a:gridCol>
                <a:gridCol w="1054790">
                  <a:extLst>
                    <a:ext uri="{9D8B030D-6E8A-4147-A177-3AD203B41FA5}">
                      <a16:colId xmlns:a16="http://schemas.microsoft.com/office/drawing/2014/main" val="4097339890"/>
                    </a:ext>
                  </a:extLst>
                </a:gridCol>
                <a:gridCol w="1486170">
                  <a:extLst>
                    <a:ext uri="{9D8B030D-6E8A-4147-A177-3AD203B41FA5}">
                      <a16:colId xmlns:a16="http://schemas.microsoft.com/office/drawing/2014/main" val="746955537"/>
                    </a:ext>
                  </a:extLst>
                </a:gridCol>
                <a:gridCol w="1214359">
                  <a:extLst>
                    <a:ext uri="{9D8B030D-6E8A-4147-A177-3AD203B41FA5}">
                      <a16:colId xmlns:a16="http://schemas.microsoft.com/office/drawing/2014/main" val="3153651522"/>
                    </a:ext>
                  </a:extLst>
                </a:gridCol>
                <a:gridCol w="895350">
                  <a:extLst>
                    <a:ext uri="{9D8B030D-6E8A-4147-A177-3AD203B41FA5}">
                      <a16:colId xmlns:a16="http://schemas.microsoft.com/office/drawing/2014/main" val="4167237998"/>
                    </a:ext>
                  </a:extLst>
                </a:gridCol>
              </a:tblGrid>
              <a:tr h="808317">
                <a:tc>
                  <a:txBody>
                    <a:bodyPr/>
                    <a:lstStyle/>
                    <a:p>
                      <a:pPr algn="l"/>
                      <a:r>
                        <a:rPr lang="en-US"/>
                        <a:t>Training</a:t>
                      </a:r>
                    </a:p>
                  </a:txBody>
                  <a:tcPr anchor="ctr">
                    <a:solidFill>
                      <a:schemeClr val="tx1">
                        <a:alpha val="0"/>
                      </a:schemeClr>
                    </a:solidFill>
                  </a:tcPr>
                </a:tc>
                <a:tc>
                  <a:txBody>
                    <a:bodyPr/>
                    <a:lstStyle/>
                    <a:p>
                      <a:pPr algn="l"/>
                      <a:r>
                        <a:rPr lang="en-US"/>
                        <a:t>Tuition</a:t>
                      </a:r>
                    </a:p>
                  </a:txBody>
                  <a:tcPr anchor="ctr">
                    <a:solidFill>
                      <a:schemeClr val="tx1">
                        <a:alpha val="0"/>
                      </a:schemeClr>
                    </a:solidFill>
                  </a:tcPr>
                </a:tc>
                <a:tc>
                  <a:txBody>
                    <a:bodyPr/>
                    <a:lstStyle/>
                    <a:p>
                      <a:pPr algn="l"/>
                      <a:r>
                        <a:rPr lang="en-US"/>
                        <a:t>Provider</a:t>
                      </a:r>
                    </a:p>
                  </a:txBody>
                  <a:tcPr anchor="ctr">
                    <a:solidFill>
                      <a:schemeClr val="tx1">
                        <a:alpha val="0"/>
                      </a:schemeClr>
                    </a:solidFill>
                  </a:tcPr>
                </a:tc>
                <a:tc>
                  <a:txBody>
                    <a:bodyPr/>
                    <a:lstStyle/>
                    <a:p>
                      <a:pPr algn="l"/>
                      <a:r>
                        <a:rPr lang="en-US"/>
                        <a:t>Type</a:t>
                      </a:r>
                    </a:p>
                  </a:txBody>
                  <a:tcPr anchor="ctr">
                    <a:solidFill>
                      <a:schemeClr val="tx1">
                        <a:alpha val="0"/>
                      </a:schemeClr>
                    </a:solidFill>
                  </a:tcPr>
                </a:tc>
                <a:tc>
                  <a:txBody>
                    <a:bodyPr/>
                    <a:lstStyle/>
                    <a:p>
                      <a:pPr algn="l"/>
                      <a:r>
                        <a:rPr lang="en-US"/>
                        <a:t>Content level</a:t>
                      </a:r>
                    </a:p>
                  </a:txBody>
                  <a:tcPr anchor="ctr">
                    <a:solidFill>
                      <a:schemeClr val="tx1">
                        <a:alpha val="0"/>
                      </a:schemeClr>
                    </a:solidFill>
                  </a:tcPr>
                </a:tc>
                <a:tc>
                  <a:txBody>
                    <a:bodyPr/>
                    <a:lstStyle/>
                    <a:p>
                      <a:pPr algn="l"/>
                      <a:r>
                        <a:rPr lang="en-US"/>
                        <a:t>Duration</a:t>
                      </a:r>
                    </a:p>
                  </a:txBody>
                  <a:tcPr anchor="ctr">
                    <a:solidFill>
                      <a:schemeClr val="tx1">
                        <a:alpha val="0"/>
                      </a:schemeClr>
                    </a:solidFill>
                  </a:tcPr>
                </a:tc>
                <a:tc>
                  <a:txBody>
                    <a:bodyPr/>
                    <a:lstStyle/>
                    <a:p>
                      <a:pPr algn="l"/>
                      <a:r>
                        <a:rPr lang="en-US"/>
                        <a:t>Link</a:t>
                      </a:r>
                    </a:p>
                  </a:txBody>
                  <a:tcPr anchor="ctr">
                    <a:solidFill>
                      <a:schemeClr val="tx1">
                        <a:alpha val="0"/>
                      </a:schemeClr>
                    </a:solidFill>
                  </a:tcPr>
                </a:tc>
                <a:extLst>
                  <a:ext uri="{0D108BD9-81ED-4DB2-BD59-A6C34878D82A}">
                    <a16:rowId xmlns:a16="http://schemas.microsoft.com/office/drawing/2014/main" val="3218665140"/>
                  </a:ext>
                </a:extLst>
              </a:tr>
              <a:tr h="502606">
                <a:tc>
                  <a:txBody>
                    <a:bodyPr/>
                    <a:lstStyle/>
                    <a:p>
                      <a:pPr lvl="0" algn="l">
                        <a:buNone/>
                      </a:pPr>
                      <a:r>
                        <a:rPr lang="en-US" sz="1200" b="0" i="0" u="none" strike="noStrike" noProof="0">
                          <a:solidFill>
                            <a:schemeClr val="tx1"/>
                          </a:solidFill>
                          <a:effectLst/>
                          <a:latin typeface="Calibri"/>
                        </a:rPr>
                        <a:t>AWS Database- Specialty Training (Self-paced)</a:t>
                      </a:r>
                      <a:endParaRPr lang="en-US"/>
                    </a:p>
                  </a:txBody>
                  <a:tcPr marL="7620" marR="7620" marT="7620" marB="0" anchor="ctr">
                    <a:solidFill>
                      <a:schemeClr val="tx1">
                        <a:alpha val="0"/>
                      </a:schemeClr>
                    </a:solidFill>
                  </a:tcPr>
                </a:tc>
                <a:tc>
                  <a:txBody>
                    <a:bodyPr/>
                    <a:lstStyle/>
                    <a:p>
                      <a:pPr lvl="0" algn="l">
                        <a:buNone/>
                      </a:pPr>
                      <a:r>
                        <a:rPr lang="en-US" sz="1200">
                          <a:solidFill>
                            <a:schemeClr val="tx1"/>
                          </a:solidFill>
                        </a:rPr>
                        <a:t>120$</a:t>
                      </a:r>
                    </a:p>
                  </a:txBody>
                  <a:tcPr anchor="ctr">
                    <a:solidFill>
                      <a:schemeClr val="tx1">
                        <a:alpha val="0"/>
                      </a:schemeClr>
                    </a:solidFill>
                  </a:tcPr>
                </a:tc>
                <a:tc>
                  <a:txBody>
                    <a:bodyPr/>
                    <a:lstStyle/>
                    <a:p>
                      <a:pPr lvl="0" algn="l">
                        <a:buNone/>
                      </a:pPr>
                      <a:r>
                        <a:rPr lang="en-US" sz="1200" b="0" i="0" u="none" strike="noStrike" noProof="0">
                          <a:solidFill>
                            <a:schemeClr val="tx1"/>
                          </a:solidFill>
                          <a:latin typeface="TW Cen MT"/>
                        </a:rPr>
                        <a:t>Amazon Web Services</a:t>
                      </a:r>
                      <a:endParaRPr lang="en-US"/>
                    </a:p>
                  </a:txBody>
                  <a:tcPr anchor="ctr">
                    <a:solidFill>
                      <a:schemeClr val="tx1">
                        <a:alpha val="0"/>
                      </a:schemeClr>
                    </a:solidFill>
                  </a:tcPr>
                </a:tc>
                <a:tc>
                  <a:txBody>
                    <a:bodyPr/>
                    <a:lstStyle/>
                    <a:p>
                      <a:pPr lvl="0" algn="l">
                        <a:buNone/>
                      </a:pPr>
                      <a:r>
                        <a:rPr lang="en-US" sz="1200" b="0" i="0" u="none" strike="noStrike" noProof="0">
                          <a:solidFill>
                            <a:schemeClr val="tx1"/>
                          </a:solidFill>
                          <a:effectLst/>
                          <a:latin typeface="Calibri"/>
                        </a:rPr>
                        <a:t>Online</a:t>
                      </a:r>
                      <a:endParaRPr lang="en-US"/>
                    </a:p>
                  </a:txBody>
                  <a:tcPr marL="7620" marR="7620" marT="7620" marB="0" anchor="ctr">
                    <a:solidFill>
                      <a:schemeClr val="tx1">
                        <a:alpha val="0"/>
                      </a:schemeClr>
                    </a:solidFill>
                  </a:tcPr>
                </a:tc>
                <a:tc>
                  <a:txBody>
                    <a:bodyPr/>
                    <a:lstStyle/>
                    <a:p>
                      <a:pPr lvl="0" algn="l">
                        <a:buNone/>
                      </a:pPr>
                      <a:r>
                        <a:rPr lang="en-US" sz="1200" b="0" i="0" u="none" strike="noStrike" noProof="0">
                          <a:solidFill>
                            <a:schemeClr val="tx1"/>
                          </a:solidFill>
                          <a:effectLst/>
                          <a:latin typeface="Calibri"/>
                        </a:rPr>
                        <a:t>Intermediate</a:t>
                      </a:r>
                      <a:endParaRPr lang="en-US"/>
                    </a:p>
                  </a:txBody>
                  <a:tcPr marL="7620" marR="7620" marT="7620" marB="0" anchor="ctr">
                    <a:solidFill>
                      <a:schemeClr val="tx1">
                        <a:alpha val="0"/>
                      </a:schemeClr>
                    </a:solidFill>
                  </a:tcPr>
                </a:tc>
                <a:tc>
                  <a:txBody>
                    <a:bodyPr/>
                    <a:lstStyle/>
                    <a:p>
                      <a:pPr lvl="0" algn="l">
                        <a:buNone/>
                      </a:pPr>
                      <a:r>
                        <a:rPr lang="en-US" sz="1200" b="0" i="0" u="none" strike="noStrike" noProof="0">
                          <a:solidFill>
                            <a:schemeClr val="tx1"/>
                          </a:solidFill>
                          <a:effectLst/>
                          <a:latin typeface="Calibri"/>
                        </a:rPr>
                        <a:t>24 hrs</a:t>
                      </a:r>
                      <a:endParaRPr lang="en-US"/>
                    </a:p>
                  </a:txBody>
                  <a:tcPr marL="7620" marR="7620" marT="7620" marB="0" anchor="ctr">
                    <a:solidFill>
                      <a:schemeClr val="tx1">
                        <a:alpha val="0"/>
                      </a:schemeClr>
                    </a:solidFill>
                  </a:tcPr>
                </a:tc>
                <a:tc>
                  <a:txBody>
                    <a:bodyPr/>
                    <a:lstStyle/>
                    <a:p>
                      <a:pPr lvl="0" algn="l">
                        <a:buNone/>
                      </a:pPr>
                      <a:r>
                        <a:rPr lang="en-US" sz="1200" b="1" i="0" u="sng" strike="noStrike" noProof="0">
                          <a:solidFill>
                            <a:srgbClr val="0563C1"/>
                          </a:solidFill>
                          <a:effectLst/>
                          <a:latin typeface="Calibri"/>
                          <a:hlinkClick r:id="rId2"/>
                        </a:rPr>
                        <a:t>Click here</a:t>
                      </a:r>
                      <a:endParaRPr lang="en-US"/>
                    </a:p>
                  </a:txBody>
                  <a:tcPr marL="7620" marR="7620" marT="7620" marB="0" anchor="ctr">
                    <a:solidFill>
                      <a:schemeClr val="tx1">
                        <a:alpha val="0"/>
                      </a:schemeClr>
                    </a:solidFill>
                  </a:tcPr>
                </a:tc>
                <a:extLst>
                  <a:ext uri="{0D108BD9-81ED-4DB2-BD59-A6C34878D82A}">
                    <a16:rowId xmlns:a16="http://schemas.microsoft.com/office/drawing/2014/main" val="1898703417"/>
                  </a:ext>
                </a:extLst>
              </a:tr>
              <a:tr h="502607">
                <a:tc>
                  <a:txBody>
                    <a:bodyPr/>
                    <a:lstStyle/>
                    <a:p>
                      <a:pPr algn="l" fontAlgn="b"/>
                      <a:r>
                        <a:rPr lang="en-US" sz="1200" b="0" i="0" u="none" strike="noStrike">
                          <a:solidFill>
                            <a:schemeClr val="tx1"/>
                          </a:solidFill>
                          <a:effectLst/>
                          <a:latin typeface="Calibri" panose="020F0502020204030204" pitchFamily="34" charset="0"/>
                        </a:rPr>
                        <a:t>AWS Foundations: Getting Started with the AWS Cloud Essentials</a:t>
                      </a:r>
                    </a:p>
                  </a:txBody>
                  <a:tcPr marL="7620" marR="7620" marT="7620" marB="0" anchor="ctr">
                    <a:solidFill>
                      <a:schemeClr val="tx1">
                        <a:alpha val="0"/>
                      </a:schemeClr>
                    </a:solidFill>
                  </a:tcPr>
                </a:tc>
                <a:tc rowSpan="7">
                  <a:txBody>
                    <a:bodyPr/>
                    <a:lstStyle/>
                    <a:p>
                      <a:pPr algn="l">
                        <a:buNone/>
                      </a:pPr>
                      <a:endParaRPr lang="en-US" sz="1200" b="0" i="0" u="none" strike="noStrike" kern="1200">
                        <a:solidFill>
                          <a:schemeClr val="tx1"/>
                        </a:solidFill>
                        <a:latin typeface="TW Cen MT"/>
                        <a:ea typeface="+mn-ea"/>
                        <a:cs typeface="+mn-cs"/>
                      </a:endParaRPr>
                    </a:p>
                    <a:p>
                      <a:pPr lvl="0" algn="l">
                        <a:buNone/>
                      </a:pPr>
                      <a:endParaRPr lang="en-US" sz="1200" b="0" i="0" u="none" strike="noStrike" kern="1200">
                        <a:solidFill>
                          <a:schemeClr val="tx1"/>
                        </a:solidFill>
                        <a:latin typeface="TW Cen MT"/>
                        <a:ea typeface="+mn-ea"/>
                        <a:cs typeface="+mn-cs"/>
                      </a:endParaRPr>
                    </a:p>
                    <a:p>
                      <a:pPr lvl="0" algn="l">
                        <a:buNone/>
                      </a:pPr>
                      <a:endParaRPr lang="en-US" sz="1200" b="0" i="0" u="none" strike="noStrike" kern="1200">
                        <a:solidFill>
                          <a:schemeClr val="tx1"/>
                        </a:solidFill>
                        <a:latin typeface="TW Cen MT"/>
                        <a:ea typeface="+mn-ea"/>
                        <a:cs typeface="+mn-cs"/>
                      </a:endParaRPr>
                    </a:p>
                    <a:p>
                      <a:pPr lvl="0" algn="l">
                        <a:buNone/>
                      </a:pPr>
                      <a:endParaRPr lang="en-US" sz="1200" b="0" i="0" u="none" strike="noStrike" kern="1200">
                        <a:solidFill>
                          <a:schemeClr val="tx1"/>
                        </a:solidFill>
                        <a:latin typeface="TW Cen MT"/>
                        <a:ea typeface="+mn-ea"/>
                        <a:cs typeface="+mn-cs"/>
                      </a:endParaRPr>
                    </a:p>
                    <a:p>
                      <a:pPr lvl="0" algn="l">
                        <a:buNone/>
                      </a:pPr>
                      <a:endParaRPr lang="en-US" sz="1200" b="0" i="0" u="none" strike="noStrike" kern="1200">
                        <a:solidFill>
                          <a:schemeClr val="tx1"/>
                        </a:solidFill>
                        <a:latin typeface="TW Cen MT"/>
                        <a:ea typeface="+mn-ea"/>
                        <a:cs typeface="+mn-cs"/>
                      </a:endParaRPr>
                    </a:p>
                    <a:p>
                      <a:pPr lvl="0" algn="l">
                        <a:buNone/>
                      </a:pPr>
                      <a:endParaRPr lang="en-US" sz="1200" b="0" i="0" u="none" strike="noStrike" kern="1200">
                        <a:solidFill>
                          <a:schemeClr val="tx1"/>
                        </a:solidFill>
                        <a:latin typeface="TW Cen MT"/>
                        <a:ea typeface="+mn-ea"/>
                        <a:cs typeface="+mn-cs"/>
                      </a:endParaRPr>
                    </a:p>
                    <a:p>
                      <a:pPr lvl="0" algn="l">
                        <a:buNone/>
                      </a:pPr>
                      <a:endParaRPr lang="en-US" sz="1200" b="0" i="0" u="none" strike="noStrike" kern="1200">
                        <a:solidFill>
                          <a:schemeClr val="tx1"/>
                        </a:solidFill>
                        <a:latin typeface="TW Cen MT"/>
                        <a:ea typeface="+mn-ea"/>
                        <a:cs typeface="+mn-cs"/>
                      </a:endParaRPr>
                    </a:p>
                    <a:p>
                      <a:pPr lvl="0" algn="l">
                        <a:buNone/>
                      </a:pPr>
                      <a:r>
                        <a:rPr lang="en-US" sz="1200" b="0" i="0" u="none" strike="noStrike" kern="1200">
                          <a:solidFill>
                            <a:schemeClr val="tx1"/>
                          </a:solidFill>
                          <a:latin typeface="TW Cen MT"/>
                          <a:ea typeface="+mn-ea"/>
                          <a:cs typeface="+mn-cs"/>
                        </a:rPr>
                        <a:t>Free</a:t>
                      </a:r>
                      <a:endParaRPr lang="en-US"/>
                    </a:p>
                  </a:txBody>
                  <a:tcPr marL="0" marR="0" marT="0" marB="0" horzOverflow="overflow">
                    <a:noFill/>
                  </a:tcPr>
                </a:tc>
                <a:tc rowSpan="2">
                  <a:txBody>
                    <a:bodyPr/>
                    <a:lstStyle/>
                    <a:p>
                      <a:pPr>
                        <a:buNone/>
                      </a:pPr>
                      <a:endParaRPr lang="en-US"/>
                    </a:p>
                  </a:txBody>
                  <a:tcPr marL="0" marR="0" marT="0" marB="0" horzOverflow="overflow">
                    <a:noFill/>
                  </a:tcPr>
                </a:tc>
                <a:tc>
                  <a:txBody>
                    <a:bodyPr/>
                    <a:lstStyle/>
                    <a:p>
                      <a:pPr algn="l" fontAlgn="b"/>
                      <a:r>
                        <a:rPr lang="en-US" sz="1200" b="0" i="0" u="none" strike="noStrike">
                          <a:solidFill>
                            <a:schemeClr val="tx1"/>
                          </a:solidFill>
                          <a:effectLst/>
                          <a:latin typeface="Calibri" panose="020F0502020204030204" pitchFamily="34" charset="0"/>
                        </a:rPr>
                        <a:t>Online</a:t>
                      </a:r>
                    </a:p>
                  </a:txBody>
                  <a:tcPr marL="7620" marR="7620" marT="7620" marB="0" anchor="ctr">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Beginner</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1 </a:t>
                      </a:r>
                      <a:r>
                        <a:rPr lang="en-US" sz="1200" b="0" i="0" u="none" strike="noStrike" err="1">
                          <a:solidFill>
                            <a:schemeClr val="tx1"/>
                          </a:solidFill>
                          <a:effectLst/>
                          <a:latin typeface="Calibri" panose="020F0502020204030204" pitchFamily="34" charset="0"/>
                        </a:rPr>
                        <a:t>hr</a:t>
                      </a: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a:txBody>
                    <a:bodyPr/>
                    <a:lstStyle/>
                    <a:p>
                      <a:pPr algn="l" fontAlgn="b"/>
                      <a:r>
                        <a:rPr lang="en-US" sz="1200" b="1" i="0" u="sng" strike="noStrike">
                          <a:solidFill>
                            <a:srgbClr val="0563C1"/>
                          </a:solidFill>
                          <a:effectLst/>
                          <a:latin typeface="Calibri" panose="020F0502020204030204" pitchFamily="34" charset="0"/>
                          <a:hlinkClick r:id="rId3"/>
                        </a:rPr>
                        <a:t>Click here</a:t>
                      </a:r>
                      <a:endParaRPr lang="en-US" sz="1200" b="1"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2985831325"/>
                  </a:ext>
                </a:extLst>
              </a:tr>
              <a:tr h="502607">
                <a:tc>
                  <a:txBody>
                    <a:bodyPr/>
                    <a:lstStyle/>
                    <a:p>
                      <a:pPr algn="l" fontAlgn="b"/>
                      <a:r>
                        <a:rPr lang="en-US" sz="1200" b="0" i="0" u="none" strike="noStrike">
                          <a:solidFill>
                            <a:schemeClr val="tx1"/>
                          </a:solidFill>
                          <a:effectLst/>
                          <a:latin typeface="Calibri" panose="020F0502020204030204" pitchFamily="34" charset="0"/>
                        </a:rPr>
                        <a:t>Amazon Redshift Service Primer</a:t>
                      </a:r>
                    </a:p>
                  </a:txBody>
                  <a:tcPr marL="7620" marR="7620" marT="7620" marB="0" anchor="ctr">
                    <a:solidFill>
                      <a:schemeClr val="tx1">
                        <a:alpha val="0"/>
                      </a:schemeClr>
                    </a:solidFill>
                  </a:tcPr>
                </a:tc>
                <a:tc vMerge="1">
                  <a:txBody>
                    <a:bodyPr/>
                    <a:lstStyle/>
                    <a:p>
                      <a:endParaRPr lang="en-US"/>
                    </a:p>
                  </a:txBody>
                  <a:tcPr>
                    <a:solidFill>
                      <a:schemeClr val="tx1">
                        <a:alpha val="0"/>
                      </a:schemeClr>
                    </a:solidFill>
                  </a:tcPr>
                </a:tc>
                <a:tc vMerge="1">
                  <a:txBody>
                    <a:bodyPr/>
                    <a:lstStyle/>
                    <a:p>
                      <a:endParaRPr lang="en-US"/>
                    </a:p>
                  </a:txBody>
                  <a:tcPr>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Online Course</a:t>
                      </a:r>
                    </a:p>
                  </a:txBody>
                  <a:tcPr marL="7620" marR="7620" marT="7620" marB="0" anchor="ctr">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Beginner</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 </a:t>
                      </a:r>
                    </a:p>
                  </a:txBody>
                  <a:tcPr marL="7620" marR="7620" marT="7620" marB="0" anchor="ctr">
                    <a:solidFill>
                      <a:schemeClr val="tx1">
                        <a:alpha val="0"/>
                      </a:schemeClr>
                    </a:solidFill>
                  </a:tcPr>
                </a:tc>
                <a:tc>
                  <a:txBody>
                    <a:bodyPr/>
                    <a:lstStyle/>
                    <a:p>
                      <a:pPr algn="l" fontAlgn="b"/>
                      <a:r>
                        <a:rPr lang="en-US" sz="1200" b="1" i="0" u="sng" strike="noStrike">
                          <a:solidFill>
                            <a:srgbClr val="0563C1"/>
                          </a:solidFill>
                          <a:effectLst/>
                          <a:latin typeface="Calibri" panose="020F0502020204030204" pitchFamily="34" charset="0"/>
                          <a:hlinkClick r:id="rId4"/>
                        </a:rPr>
                        <a:t>Click here</a:t>
                      </a:r>
                      <a:endParaRPr lang="en-US" sz="1200" b="1"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226877895"/>
                  </a:ext>
                </a:extLst>
              </a:tr>
              <a:tr h="502607">
                <a:tc>
                  <a:txBody>
                    <a:bodyPr/>
                    <a:lstStyle/>
                    <a:p>
                      <a:pPr algn="l" fontAlgn="b"/>
                      <a:r>
                        <a:rPr lang="en-US" sz="1200" b="0" i="0" u="none" strike="noStrike">
                          <a:solidFill>
                            <a:schemeClr val="tx1"/>
                          </a:solidFill>
                          <a:effectLst/>
                          <a:latin typeface="Calibri" panose="020F0502020204030204" pitchFamily="34" charset="0"/>
                        </a:rPr>
                        <a:t>AWS Databases Training</a:t>
                      </a:r>
                    </a:p>
                  </a:txBody>
                  <a:tcPr marL="7620" marR="7620" marT="7620" marB="0" anchor="ctr">
                    <a:solidFill>
                      <a:schemeClr val="tx1">
                        <a:alpha val="0"/>
                      </a:schemeClr>
                    </a:solidFill>
                  </a:tcPr>
                </a:tc>
                <a:tc vMerge="1">
                  <a:txBody>
                    <a:bodyPr/>
                    <a:lstStyle/>
                    <a:p>
                      <a:endParaRPr lang="en-US"/>
                    </a:p>
                  </a:txBody>
                  <a:tcPr>
                    <a:solidFill>
                      <a:schemeClr val="tx1">
                        <a:alpha val="0"/>
                      </a:schemeClr>
                    </a:solidFill>
                  </a:tcPr>
                </a:tc>
                <a:tc>
                  <a:txBody>
                    <a:bodyPr/>
                    <a:lstStyle/>
                    <a:p>
                      <a:pPr algn="l"/>
                      <a:r>
                        <a:rPr lang="en-US" sz="1200">
                          <a:solidFill>
                            <a:schemeClr val="tx1"/>
                          </a:solidFill>
                        </a:rPr>
                        <a:t>Accenture Local</a:t>
                      </a:r>
                    </a:p>
                  </a:txBody>
                  <a:tcPr anchor="ctr">
                    <a:noFill/>
                  </a:tcPr>
                </a:tc>
                <a:tc>
                  <a:txBody>
                    <a:bodyPr/>
                    <a:lstStyle/>
                    <a:p>
                      <a:pPr algn="l" fontAlgn="b"/>
                      <a:r>
                        <a:rPr lang="en-US" sz="1200" b="0" i="0" u="none" strike="noStrike">
                          <a:solidFill>
                            <a:schemeClr val="tx1"/>
                          </a:solidFill>
                          <a:effectLst/>
                          <a:latin typeface="Calibri" panose="020F0502020204030204" pitchFamily="34" charset="0"/>
                        </a:rPr>
                        <a:t>Online</a:t>
                      </a:r>
                    </a:p>
                  </a:txBody>
                  <a:tcPr marL="7620" marR="7620" marT="7620" marB="0" anchor="ctr">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Intermediate</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1 </a:t>
                      </a:r>
                      <a:r>
                        <a:rPr lang="en-US" sz="1200" b="0" i="0" u="none" strike="noStrike" err="1">
                          <a:solidFill>
                            <a:schemeClr val="tx1"/>
                          </a:solidFill>
                          <a:effectLst/>
                          <a:latin typeface="Calibri" panose="020F0502020204030204" pitchFamily="34" charset="0"/>
                        </a:rPr>
                        <a:t>hr</a:t>
                      </a: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a:txBody>
                    <a:bodyPr/>
                    <a:lstStyle/>
                    <a:p>
                      <a:pPr algn="l" fontAlgn="b"/>
                      <a:r>
                        <a:rPr lang="en-US" sz="1200" b="1" i="0" u="sng" strike="noStrike">
                          <a:solidFill>
                            <a:srgbClr val="0563C1"/>
                          </a:solidFill>
                          <a:effectLst/>
                          <a:latin typeface="Calibri" panose="020F0502020204030204" pitchFamily="34" charset="0"/>
                          <a:hlinkClick r:id="rId5"/>
                        </a:rPr>
                        <a:t>Click here</a:t>
                      </a:r>
                      <a:endParaRPr lang="en-US" sz="1200" b="1"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912997530"/>
                  </a:ext>
                </a:extLst>
              </a:tr>
              <a:tr h="502607">
                <a:tc>
                  <a:txBody>
                    <a:bodyPr/>
                    <a:lstStyle/>
                    <a:p>
                      <a:pPr algn="l" fontAlgn="b"/>
                      <a:r>
                        <a:rPr lang="en-US" sz="1200" b="0" i="0" u="none" strike="noStrike">
                          <a:solidFill>
                            <a:schemeClr val="tx1"/>
                          </a:solidFill>
                          <a:effectLst/>
                          <a:latin typeface="Calibri" panose="020F0502020204030204" pitchFamily="34" charset="0"/>
                        </a:rPr>
                        <a:t>AWS Developer Associate 2022: Database Services</a:t>
                      </a:r>
                    </a:p>
                  </a:txBody>
                  <a:tcPr marL="7620" marR="7620" marT="7620" marB="0" anchor="ctr">
                    <a:solidFill>
                      <a:schemeClr val="tx1">
                        <a:alpha val="0"/>
                      </a:schemeClr>
                    </a:solidFill>
                  </a:tcPr>
                </a:tc>
                <a:tc vMerge="1">
                  <a:txBody>
                    <a:bodyPr/>
                    <a:lstStyle/>
                    <a:p>
                      <a:endParaRPr lang="en-US"/>
                    </a:p>
                  </a:txBody>
                  <a:tcPr>
                    <a:solidFill>
                      <a:schemeClr val="tx1">
                        <a:alpha val="0"/>
                      </a:schemeClr>
                    </a:solidFill>
                  </a:tcPr>
                </a:tc>
                <a:tc rowSpan="4">
                  <a:txBody>
                    <a:bodyPr/>
                    <a:lstStyle/>
                    <a:p>
                      <a:pPr algn="l" fontAlgn="ctr"/>
                      <a:r>
                        <a:rPr lang="en-US" sz="1200" b="0" i="0" u="none" strike="noStrike" err="1">
                          <a:solidFill>
                            <a:schemeClr val="tx1"/>
                          </a:solidFill>
                          <a:effectLst/>
                          <a:latin typeface="Calibri" panose="020F0502020204030204" pitchFamily="34" charset="0"/>
                        </a:rPr>
                        <a:t>Percipio</a:t>
                      </a:r>
                      <a:endParaRPr lang="en-US" sz="1200" b="0" i="0" u="none" strike="noStrike">
                        <a:solidFill>
                          <a:schemeClr val="tx1"/>
                        </a:solidFill>
                        <a:effectLst/>
                        <a:latin typeface="Calibri" panose="020F0502020204030204" pitchFamily="34" charset="0"/>
                      </a:endParaRPr>
                    </a:p>
                  </a:txBody>
                  <a:tcPr marL="7620" marR="7620" marT="7620" marB="0" anchor="ctr">
                    <a:noFill/>
                  </a:tcPr>
                </a:tc>
                <a:tc rowSpan="3">
                  <a:txBody>
                    <a:bodyPr/>
                    <a:lstStyle/>
                    <a:p>
                      <a:pPr algn="l" fontAlgn="ctr"/>
                      <a:r>
                        <a:rPr lang="en-US" sz="1200" b="0" i="0" u="none" strike="noStrike">
                          <a:solidFill>
                            <a:schemeClr val="tx1"/>
                          </a:solidFill>
                          <a:effectLst/>
                          <a:latin typeface="Calibri" panose="020F0502020204030204" pitchFamily="34" charset="0"/>
                        </a:rPr>
                        <a:t>Online Course</a:t>
                      </a:r>
                    </a:p>
                  </a:txBody>
                  <a:tcPr marL="7620" marR="7620" marT="7620" marB="0" anchor="ctr">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 </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2 </a:t>
                      </a:r>
                      <a:r>
                        <a:rPr lang="en-US" sz="1200" b="0" i="0" u="none" strike="noStrike" err="1">
                          <a:solidFill>
                            <a:schemeClr val="tx1"/>
                          </a:solidFill>
                          <a:effectLst/>
                          <a:latin typeface="Calibri" panose="020F0502020204030204" pitchFamily="34" charset="0"/>
                        </a:rPr>
                        <a:t>hrs</a:t>
                      </a: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a:txBody>
                    <a:bodyPr/>
                    <a:lstStyle/>
                    <a:p>
                      <a:pPr algn="l" fontAlgn="b"/>
                      <a:r>
                        <a:rPr lang="en-US" sz="1200" b="1" i="0" u="sng" strike="noStrike">
                          <a:solidFill>
                            <a:srgbClr val="0563C1"/>
                          </a:solidFill>
                          <a:effectLst/>
                          <a:latin typeface="Calibri" panose="020F0502020204030204" pitchFamily="34" charset="0"/>
                          <a:hlinkClick r:id="rId6"/>
                        </a:rPr>
                        <a:t>Click here</a:t>
                      </a:r>
                      <a:endParaRPr lang="en-US" sz="1200" b="1"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671925557"/>
                  </a:ext>
                </a:extLst>
              </a:tr>
              <a:tr h="502607">
                <a:tc>
                  <a:txBody>
                    <a:bodyPr/>
                    <a:lstStyle/>
                    <a:p>
                      <a:pPr algn="l" fontAlgn="b"/>
                      <a:r>
                        <a:rPr lang="en-US" sz="1200" b="0" i="0" u="none" strike="noStrike">
                          <a:solidFill>
                            <a:schemeClr val="tx1"/>
                          </a:solidFill>
                          <a:effectLst/>
                          <a:latin typeface="Calibri" panose="020F0502020204030204" pitchFamily="34" charset="0"/>
                        </a:rPr>
                        <a:t>AWS Associate Solutions Architect 2020: Database Solutions</a:t>
                      </a:r>
                    </a:p>
                  </a:txBody>
                  <a:tcPr marL="7620" marR="7620" marT="7620" marB="0" anchor="ctr">
                    <a:solidFill>
                      <a:schemeClr val="tx1">
                        <a:alpha val="0"/>
                      </a:schemeClr>
                    </a:solidFill>
                  </a:tcPr>
                </a:tc>
                <a:tc vMerge="1">
                  <a:txBody>
                    <a:bodyPr/>
                    <a:lstStyle/>
                    <a:p>
                      <a:endParaRPr lang="en-US"/>
                    </a:p>
                  </a:txBody>
                  <a:tcPr>
                    <a:solidFill>
                      <a:schemeClr val="tx1">
                        <a:alpha val="0"/>
                      </a:schemeClr>
                    </a:solidFill>
                  </a:tcPr>
                </a:tc>
                <a:tc vMerge="1">
                  <a:txBody>
                    <a:bodyPr/>
                    <a:lstStyle/>
                    <a:p>
                      <a:endParaRPr lang="en-US"/>
                    </a:p>
                  </a:txBody>
                  <a:tcPr>
                    <a:solidFill>
                      <a:schemeClr val="tx1">
                        <a:alpha val="0"/>
                      </a:schemeClr>
                    </a:solidFill>
                  </a:tcPr>
                </a:tc>
                <a:tc vMerge="1">
                  <a:txBody>
                    <a:bodyPr/>
                    <a:lstStyle/>
                    <a:p>
                      <a:endParaRPr lang="en-US"/>
                    </a:p>
                  </a:txBody>
                  <a:tcPr>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 </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1 </a:t>
                      </a:r>
                      <a:r>
                        <a:rPr lang="en-US" sz="1200" b="0" i="0" u="none" strike="noStrike" err="1">
                          <a:solidFill>
                            <a:schemeClr val="tx1"/>
                          </a:solidFill>
                          <a:effectLst/>
                          <a:latin typeface="Calibri" panose="020F0502020204030204" pitchFamily="34" charset="0"/>
                        </a:rPr>
                        <a:t>hr</a:t>
                      </a: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a:txBody>
                    <a:bodyPr/>
                    <a:lstStyle/>
                    <a:p>
                      <a:pPr algn="l" fontAlgn="b"/>
                      <a:r>
                        <a:rPr lang="en-US" sz="1200" b="1" i="0" u="sng" strike="noStrike">
                          <a:solidFill>
                            <a:srgbClr val="0563C1"/>
                          </a:solidFill>
                          <a:effectLst/>
                          <a:latin typeface="Calibri" panose="020F0502020204030204" pitchFamily="34" charset="0"/>
                          <a:hlinkClick r:id="rId7"/>
                        </a:rPr>
                        <a:t>Click here</a:t>
                      </a:r>
                      <a:endParaRPr lang="en-US" sz="1200" b="1"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3375619874"/>
                  </a:ext>
                </a:extLst>
              </a:tr>
              <a:tr h="502607">
                <a:tc>
                  <a:txBody>
                    <a:bodyPr/>
                    <a:lstStyle/>
                    <a:p>
                      <a:pPr algn="l" fontAlgn="b"/>
                      <a:r>
                        <a:rPr lang="en-US" sz="1200" b="0" i="0" u="none" strike="noStrike">
                          <a:solidFill>
                            <a:schemeClr val="tx1"/>
                          </a:solidFill>
                          <a:effectLst/>
                          <a:latin typeface="Calibri" panose="020F0502020204030204" pitchFamily="34" charset="0"/>
                        </a:rPr>
                        <a:t>AWS </a:t>
                      </a:r>
                      <a:r>
                        <a:rPr lang="en-US" sz="1200" b="0" i="0" u="none" strike="noStrike" err="1">
                          <a:solidFill>
                            <a:schemeClr val="tx1"/>
                          </a:solidFill>
                          <a:effectLst/>
                          <a:latin typeface="Calibri" panose="020F0502020204030204" pitchFamily="34" charset="0"/>
                        </a:rPr>
                        <a:t>SysOps</a:t>
                      </a:r>
                      <a:r>
                        <a:rPr lang="en-US" sz="1200" b="0" i="0" u="none" strike="noStrike">
                          <a:solidFill>
                            <a:schemeClr val="tx1"/>
                          </a:solidFill>
                          <a:effectLst/>
                          <a:latin typeface="Calibri" panose="020F0502020204030204" pitchFamily="34" charset="0"/>
                        </a:rPr>
                        <a:t> Associate 2022: Database Services</a:t>
                      </a:r>
                    </a:p>
                  </a:txBody>
                  <a:tcPr marL="7620" marR="7620" marT="7620" marB="0" anchor="ctr">
                    <a:solidFill>
                      <a:schemeClr val="tx1">
                        <a:alpha val="0"/>
                      </a:schemeClr>
                    </a:solidFill>
                  </a:tcPr>
                </a:tc>
                <a:tc vMerge="1">
                  <a:txBody>
                    <a:bodyPr/>
                    <a:lstStyle/>
                    <a:p>
                      <a:endParaRPr lang="en-US"/>
                    </a:p>
                  </a:txBody>
                  <a:tcPr>
                    <a:solidFill>
                      <a:schemeClr val="tx1">
                        <a:alpha val="0"/>
                      </a:schemeClr>
                    </a:solidFill>
                  </a:tcPr>
                </a:tc>
                <a:tc vMerge="1">
                  <a:txBody>
                    <a:bodyPr/>
                    <a:lstStyle/>
                    <a:p>
                      <a:endParaRPr lang="en-US"/>
                    </a:p>
                  </a:txBody>
                  <a:tcPr>
                    <a:solidFill>
                      <a:schemeClr val="tx1">
                        <a:alpha val="0"/>
                      </a:schemeClr>
                    </a:solidFill>
                  </a:tcPr>
                </a:tc>
                <a:tc vMerge="1">
                  <a:txBody>
                    <a:bodyPr/>
                    <a:lstStyle/>
                    <a:p>
                      <a:endParaRPr lang="en-US"/>
                    </a:p>
                  </a:txBody>
                  <a:tcPr>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 </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1 </a:t>
                      </a:r>
                      <a:r>
                        <a:rPr lang="en-US" sz="1200" b="0" i="0" u="none" strike="noStrike" err="1">
                          <a:solidFill>
                            <a:schemeClr val="tx1"/>
                          </a:solidFill>
                          <a:effectLst/>
                          <a:latin typeface="Calibri" panose="020F0502020204030204" pitchFamily="34" charset="0"/>
                        </a:rPr>
                        <a:t>hr</a:t>
                      </a: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a:txBody>
                    <a:bodyPr/>
                    <a:lstStyle/>
                    <a:p>
                      <a:pPr algn="l" fontAlgn="b"/>
                      <a:r>
                        <a:rPr lang="en-US" sz="1200" b="1" i="0" u="sng" strike="noStrike">
                          <a:solidFill>
                            <a:srgbClr val="0563C1"/>
                          </a:solidFill>
                          <a:effectLst/>
                          <a:latin typeface="Calibri" panose="020F0502020204030204" pitchFamily="34" charset="0"/>
                          <a:hlinkClick r:id="rId8"/>
                        </a:rPr>
                        <a:t>Click here</a:t>
                      </a:r>
                      <a:endParaRPr lang="en-US" sz="1200" b="1"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1013484719"/>
                  </a:ext>
                </a:extLst>
              </a:tr>
              <a:tr h="502607">
                <a:tc>
                  <a:txBody>
                    <a:bodyPr/>
                    <a:lstStyle/>
                    <a:p>
                      <a:pPr algn="l" fontAlgn="b"/>
                      <a:r>
                        <a:rPr lang="en-US" sz="1200" b="0" i="0" u="none" strike="noStrike">
                          <a:solidFill>
                            <a:schemeClr val="tx1"/>
                          </a:solidFill>
                          <a:effectLst/>
                          <a:latin typeface="Calibri" panose="020F0502020204030204" pitchFamily="34" charset="0"/>
                        </a:rPr>
                        <a:t>Amazon Redshift: A Columnar Database SQL and Architecture</a:t>
                      </a:r>
                    </a:p>
                  </a:txBody>
                  <a:tcPr marL="7620" marR="7620" marT="7620" marB="0" anchor="ctr">
                    <a:solidFill>
                      <a:schemeClr val="tx1">
                        <a:alpha val="0"/>
                      </a:schemeClr>
                    </a:solidFill>
                  </a:tcPr>
                </a:tc>
                <a:tc vMerge="1">
                  <a:txBody>
                    <a:bodyPr/>
                    <a:lstStyle/>
                    <a:p>
                      <a:endParaRPr lang="en-US"/>
                    </a:p>
                  </a:txBody>
                  <a:tcPr>
                    <a:solidFill>
                      <a:schemeClr val="tx1">
                        <a:alpha val="0"/>
                      </a:schemeClr>
                    </a:solidFill>
                  </a:tcPr>
                </a:tc>
                <a:tc vMerge="1">
                  <a:txBody>
                    <a:bodyPr/>
                    <a:lstStyle/>
                    <a:p>
                      <a:endParaRPr lang="en-US"/>
                    </a:p>
                  </a:txBody>
                  <a:tcPr>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Online Book</a:t>
                      </a:r>
                    </a:p>
                  </a:txBody>
                  <a:tcPr marL="7620" marR="7620" marT="7620" marB="0" anchor="ctr">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 </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 </a:t>
                      </a:r>
                    </a:p>
                  </a:txBody>
                  <a:tcPr marL="7620" marR="7620" marT="7620" marB="0" anchor="ctr">
                    <a:solidFill>
                      <a:schemeClr val="tx1">
                        <a:alpha val="0"/>
                      </a:schemeClr>
                    </a:solidFill>
                  </a:tcPr>
                </a:tc>
                <a:tc>
                  <a:txBody>
                    <a:bodyPr/>
                    <a:lstStyle/>
                    <a:p>
                      <a:pPr algn="l" fontAlgn="b"/>
                      <a:r>
                        <a:rPr lang="en-US" sz="1200" b="1" i="0" u="sng" strike="noStrike">
                          <a:solidFill>
                            <a:srgbClr val="0563C1"/>
                          </a:solidFill>
                          <a:effectLst/>
                          <a:latin typeface="Calibri" panose="020F0502020204030204" pitchFamily="34" charset="0"/>
                          <a:hlinkClick r:id="rId9"/>
                        </a:rPr>
                        <a:t>Click here</a:t>
                      </a:r>
                      <a:endParaRPr lang="en-US" sz="1200" b="1"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3717511735"/>
                  </a:ext>
                </a:extLst>
              </a:tr>
            </a:tbl>
          </a:graphicData>
        </a:graphic>
      </p:graphicFrame>
    </p:spTree>
    <p:extLst>
      <p:ext uri="{BB962C8B-B14F-4D97-AF65-F5344CB8AC3E}">
        <p14:creationId xmlns:p14="http://schemas.microsoft.com/office/powerpoint/2010/main" val="2859642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87B8-FB98-88FE-E139-E3B6E2C37518}"/>
              </a:ext>
            </a:extLst>
          </p:cNvPr>
          <p:cNvSpPr>
            <a:spLocks noGrp="1"/>
          </p:cNvSpPr>
          <p:nvPr>
            <p:ph type="title"/>
          </p:nvPr>
        </p:nvSpPr>
        <p:spPr/>
        <p:txBody>
          <a:bodyPr/>
          <a:lstStyle/>
          <a:p>
            <a:r>
              <a:rPr lang="en-US"/>
              <a:t>A Cloud guru account</a:t>
            </a:r>
          </a:p>
        </p:txBody>
      </p:sp>
      <p:sp>
        <p:nvSpPr>
          <p:cNvPr id="3" name="Content Placeholder 2">
            <a:extLst>
              <a:ext uri="{FF2B5EF4-FFF2-40B4-BE49-F238E27FC236}">
                <a16:creationId xmlns:a16="http://schemas.microsoft.com/office/drawing/2014/main" id="{D14CD75E-BCF0-040D-7EBA-9ADC8D3D1425}"/>
              </a:ext>
            </a:extLst>
          </p:cNvPr>
          <p:cNvSpPr>
            <a:spLocks noGrp="1"/>
          </p:cNvSpPr>
          <p:nvPr>
            <p:ph sz="half" idx="1"/>
          </p:nvPr>
        </p:nvSpPr>
        <p:spPr>
          <a:xfrm>
            <a:off x="1141413" y="2097088"/>
            <a:ext cx="10260015" cy="3541714"/>
          </a:xfrm>
        </p:spPr>
        <p:txBody>
          <a:bodyPr>
            <a:normAutofit/>
          </a:bodyPr>
          <a:lstStyle/>
          <a:p>
            <a:r>
              <a:rPr lang="en-US"/>
              <a:t>In order to receive the access for AWS Database- Specialty Training (Self-paced) training you should have a Cloud Guru account.</a:t>
            </a:r>
          </a:p>
          <a:p>
            <a:r>
              <a:rPr lang="en-US"/>
              <a:t>In order to create it go to </a:t>
            </a:r>
            <a:r>
              <a:rPr lang="en-US">
                <a:hlinkClick r:id="rId2"/>
              </a:rPr>
              <a:t>https://go.accenture.com/acgaccess</a:t>
            </a:r>
            <a:r>
              <a:rPr lang="en-US"/>
              <a:t> and navigate to “Upskill on AWS”, then follow the steps requested on </a:t>
            </a:r>
            <a:r>
              <a:rPr lang="en-US" b="0" i="0" u="none" strike="noStrike">
                <a:solidFill>
                  <a:srgbClr val="A100FF"/>
                </a:solidFill>
                <a:effectLst/>
                <a:latin typeface="Graphik Regular Web"/>
                <a:hlinkClick r:id="rId3"/>
              </a:rPr>
              <a:t>Register for an ACG Access for AWS</a:t>
            </a:r>
            <a:r>
              <a:rPr lang="en-US" b="0" i="0" u="none" strike="noStrike">
                <a:solidFill>
                  <a:srgbClr val="A100FF"/>
                </a:solidFill>
                <a:effectLst/>
                <a:latin typeface="Graphik Regular Web"/>
              </a:rPr>
              <a:t> </a:t>
            </a:r>
            <a:r>
              <a:rPr lang="en-US" b="0" i="0" u="none" strike="noStrike">
                <a:effectLst/>
                <a:latin typeface="Graphik Regular Web"/>
              </a:rPr>
              <a:t>page.</a:t>
            </a:r>
          </a:p>
          <a:p>
            <a:r>
              <a:rPr lang="en-US">
                <a:latin typeface="Graphik Regular Web"/>
              </a:rPr>
              <a:t>An email will be sent to your Training Approver (Dragos Draghici).</a:t>
            </a:r>
          </a:p>
          <a:p>
            <a:r>
              <a:rPr lang="en-US">
                <a:latin typeface="Graphik Regular Web"/>
              </a:rPr>
              <a:t>As soon as the request will be approved, you will be able to start the training.</a:t>
            </a:r>
            <a:endParaRPr lang="en-US"/>
          </a:p>
        </p:txBody>
      </p:sp>
    </p:spTree>
    <p:extLst>
      <p:ext uri="{BB962C8B-B14F-4D97-AF65-F5344CB8AC3E}">
        <p14:creationId xmlns:p14="http://schemas.microsoft.com/office/powerpoint/2010/main" val="1814026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2" y="609600"/>
            <a:ext cx="7754938" cy="1639886"/>
          </a:xfrm>
        </p:spPr>
        <p:txBody>
          <a:bodyPr/>
          <a:lstStyle/>
          <a:p>
            <a:r>
              <a:rPr lang="en-US"/>
              <a:t>Professional Cloud Database Engineer</a:t>
            </a:r>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09" y="2249486"/>
            <a:ext cx="8172920" cy="3819620"/>
          </a:xfrm>
        </p:spPr>
        <p:txBody>
          <a:bodyPr>
            <a:noAutofit/>
          </a:bodyPr>
          <a:lstStyle/>
          <a:p>
            <a:r>
              <a:rPr lang="en-US" sz="2000" b="1">
                <a:latin typeface="Graphik Web"/>
              </a:rPr>
              <a:t>Exam overview</a:t>
            </a:r>
          </a:p>
          <a:p>
            <a:r>
              <a:rPr lang="en-US" sz="1400">
                <a:latin typeface="Graphik Web"/>
              </a:rPr>
              <a:t>Level: Specialty</a:t>
            </a:r>
            <a:endParaRPr lang="en-US" sz="1400" b="1">
              <a:latin typeface="Graphik Web"/>
            </a:endParaRPr>
          </a:p>
          <a:p>
            <a:r>
              <a:rPr lang="en-US" sz="1400">
                <a:latin typeface="Graphik Web"/>
              </a:rPr>
              <a:t>Length: 2 hours</a:t>
            </a:r>
          </a:p>
          <a:p>
            <a:r>
              <a:rPr lang="en-US" sz="1400">
                <a:latin typeface="Graphik Web"/>
              </a:rPr>
              <a:t>Registration fee: $200 (plus tax where applicable)</a:t>
            </a:r>
          </a:p>
          <a:p>
            <a:r>
              <a:rPr lang="en-US" sz="1400">
                <a:latin typeface="Graphik Web"/>
              </a:rPr>
              <a:t>Language: English </a:t>
            </a:r>
          </a:p>
          <a:p>
            <a:r>
              <a:rPr lang="en-US" sz="1400">
                <a:latin typeface="Graphik Web"/>
              </a:rPr>
              <a:t>Exam format: 50-60 multiple choice and multiple select questions</a:t>
            </a:r>
          </a:p>
          <a:p>
            <a:r>
              <a:rPr lang="en-US" sz="1400">
                <a:latin typeface="Graphik Web"/>
              </a:rPr>
              <a:t>Exam Delivery Method: Take the online-proctored exam from a remote location. </a:t>
            </a:r>
          </a:p>
          <a:p>
            <a:r>
              <a:rPr lang="en-US" sz="1400">
                <a:latin typeface="Graphik Web"/>
              </a:rPr>
              <a:t>Link: </a:t>
            </a:r>
            <a:r>
              <a:rPr lang="en-US" sz="1400">
                <a:latin typeface="Graphik Web"/>
                <a:hlinkClick r:id="rId2"/>
              </a:rPr>
              <a:t>Click here</a:t>
            </a:r>
            <a:endParaRPr lang="en-US" sz="1400">
              <a:latin typeface="Graphik Web"/>
            </a:endParaRPr>
          </a:p>
          <a:p>
            <a:r>
              <a:rPr lang="en-US" sz="1400">
                <a:latin typeface="Graphik Web"/>
              </a:rPr>
              <a:t>Exam Guide: </a:t>
            </a:r>
            <a:r>
              <a:rPr lang="en-US" sz="1400">
                <a:latin typeface="Graphik Web"/>
                <a:hlinkClick r:id="rId3"/>
              </a:rPr>
              <a:t>Click here</a:t>
            </a:r>
            <a:endParaRPr lang="en-US" sz="1400">
              <a:latin typeface="Graphik Web"/>
            </a:endParaRPr>
          </a:p>
          <a:p>
            <a:r>
              <a:rPr lang="en-US" sz="1400">
                <a:latin typeface="Graphik Web"/>
              </a:rPr>
              <a:t>Prerequisites:  Associate Cloud Engineer</a:t>
            </a:r>
          </a:p>
          <a:p>
            <a:endParaRPr lang="en-US" sz="1400">
              <a:latin typeface="Graphik Web"/>
            </a:endParaRPr>
          </a:p>
        </p:txBody>
      </p:sp>
      <p:pic>
        <p:nvPicPr>
          <p:cNvPr id="3" name="Picture 4" descr="A picture containing chart&#10;&#10;Description automatically generated">
            <a:extLst>
              <a:ext uri="{FF2B5EF4-FFF2-40B4-BE49-F238E27FC236}">
                <a16:creationId xmlns:a16="http://schemas.microsoft.com/office/drawing/2014/main" id="{41F4D792-E79D-A779-E7B4-15BAEB9273CF}"/>
              </a:ext>
            </a:extLst>
          </p:cNvPr>
          <p:cNvPicPr>
            <a:picLocks noChangeAspect="1"/>
          </p:cNvPicPr>
          <p:nvPr/>
        </p:nvPicPr>
        <p:blipFill>
          <a:blip r:embed="rId4"/>
          <a:stretch>
            <a:fillRect/>
          </a:stretch>
        </p:blipFill>
        <p:spPr>
          <a:xfrm>
            <a:off x="8283615" y="2250311"/>
            <a:ext cx="3080794" cy="3080794"/>
          </a:xfrm>
          <a:prstGeom prst="rect">
            <a:avLst/>
          </a:prstGeom>
        </p:spPr>
      </p:pic>
    </p:spTree>
    <p:extLst>
      <p:ext uri="{BB962C8B-B14F-4D97-AF65-F5344CB8AC3E}">
        <p14:creationId xmlns:p14="http://schemas.microsoft.com/office/powerpoint/2010/main" val="1054551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2" y="609600"/>
            <a:ext cx="7754938" cy="1639886"/>
          </a:xfrm>
        </p:spPr>
        <p:txBody>
          <a:bodyPr/>
          <a:lstStyle/>
          <a:p>
            <a:r>
              <a:rPr lang="en-US"/>
              <a:t>Associate Cloud Engineer</a:t>
            </a:r>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09" y="2249486"/>
            <a:ext cx="8172920" cy="3819620"/>
          </a:xfrm>
        </p:spPr>
        <p:txBody>
          <a:bodyPr>
            <a:noAutofit/>
          </a:bodyPr>
          <a:lstStyle/>
          <a:p>
            <a:r>
              <a:rPr lang="en-US" sz="2000" b="1">
                <a:latin typeface="Graphik Web"/>
              </a:rPr>
              <a:t>Exam overview</a:t>
            </a:r>
          </a:p>
          <a:p>
            <a:r>
              <a:rPr lang="en-US" sz="1400">
                <a:latin typeface="Graphik Web"/>
              </a:rPr>
              <a:t>Level: Associate</a:t>
            </a:r>
            <a:endParaRPr lang="en-US" sz="1400" b="1">
              <a:latin typeface="Graphik Web"/>
            </a:endParaRPr>
          </a:p>
          <a:p>
            <a:r>
              <a:rPr lang="en-US" sz="1400">
                <a:latin typeface="Graphik Web"/>
              </a:rPr>
              <a:t>Length: 2 hours</a:t>
            </a:r>
          </a:p>
          <a:p>
            <a:r>
              <a:rPr lang="en-US" sz="1400">
                <a:latin typeface="Graphik Web"/>
              </a:rPr>
              <a:t>Registration fee: $125 (plus tax where applicable)</a:t>
            </a:r>
          </a:p>
          <a:p>
            <a:r>
              <a:rPr lang="en-US" sz="1400">
                <a:latin typeface="Graphik Web"/>
              </a:rPr>
              <a:t>Language: English </a:t>
            </a:r>
          </a:p>
          <a:p>
            <a:r>
              <a:rPr lang="en-US" sz="1400">
                <a:latin typeface="Graphik Web"/>
              </a:rPr>
              <a:t>Exam format: 50-60 multiple choice and multiple select questions</a:t>
            </a:r>
          </a:p>
          <a:p>
            <a:r>
              <a:rPr lang="en-US" sz="1400">
                <a:latin typeface="Graphik Web"/>
              </a:rPr>
              <a:t>Exam Delivery Method: Take the online-proctored exam from a remote location. </a:t>
            </a:r>
          </a:p>
          <a:p>
            <a:r>
              <a:rPr lang="en-US" sz="1400">
                <a:latin typeface="Graphik Web"/>
              </a:rPr>
              <a:t>Link: </a:t>
            </a:r>
            <a:r>
              <a:rPr lang="en-US" sz="1400">
                <a:latin typeface="Graphik Web"/>
                <a:hlinkClick r:id="rId2"/>
              </a:rPr>
              <a:t>Click here</a:t>
            </a:r>
            <a:endParaRPr lang="en-US" sz="1400">
              <a:latin typeface="Graphik Web"/>
            </a:endParaRPr>
          </a:p>
          <a:p>
            <a:r>
              <a:rPr lang="en-US" sz="1400">
                <a:latin typeface="Graphik Web"/>
              </a:rPr>
              <a:t>Exam Guide: </a:t>
            </a:r>
            <a:r>
              <a:rPr lang="en-US" sz="1400">
                <a:latin typeface="Graphik Web"/>
                <a:hlinkClick r:id="rId3"/>
              </a:rPr>
              <a:t>Click here</a:t>
            </a:r>
            <a:endParaRPr lang="en-US" sz="1400">
              <a:latin typeface="Graphik Web"/>
            </a:endParaRPr>
          </a:p>
          <a:p>
            <a:r>
              <a:rPr lang="en-US" sz="1400">
                <a:latin typeface="Graphik Web"/>
              </a:rPr>
              <a:t>Prerequisites:  None</a:t>
            </a:r>
          </a:p>
          <a:p>
            <a:endParaRPr lang="en-US" sz="1400">
              <a:latin typeface="Graphik Web"/>
            </a:endParaRPr>
          </a:p>
          <a:p>
            <a:endParaRPr lang="en-US" sz="1400">
              <a:latin typeface="Graphik Web"/>
            </a:endParaRPr>
          </a:p>
        </p:txBody>
      </p:sp>
      <p:pic>
        <p:nvPicPr>
          <p:cNvPr id="3" name="Picture 2" descr="&quot;Google Cloud Certified Associate Cloud Engineer&quot; Sticker for Sale by ...">
            <a:extLst>
              <a:ext uri="{FF2B5EF4-FFF2-40B4-BE49-F238E27FC236}">
                <a16:creationId xmlns:a16="http://schemas.microsoft.com/office/drawing/2014/main" id="{4D8235D6-3EB6-D2D9-2D5E-BD33360A9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350" y="2249486"/>
            <a:ext cx="2447925"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331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3511-24FF-2690-690D-04678F71DDEB}"/>
              </a:ext>
            </a:extLst>
          </p:cNvPr>
          <p:cNvSpPr>
            <a:spLocks noGrp="1"/>
          </p:cNvSpPr>
          <p:nvPr>
            <p:ph type="title"/>
          </p:nvPr>
        </p:nvSpPr>
        <p:spPr>
          <a:xfrm>
            <a:off x="724172" y="425513"/>
            <a:ext cx="10208418" cy="1163782"/>
          </a:xfrm>
        </p:spPr>
        <p:txBody>
          <a:bodyPr/>
          <a:lstStyle/>
          <a:p>
            <a:r>
              <a:rPr lang="en-US" err="1"/>
              <a:t>Bigquery</a:t>
            </a:r>
            <a:r>
              <a:rPr lang="en-US"/>
              <a:t> INTERNAL TRAININGS</a:t>
            </a:r>
          </a:p>
        </p:txBody>
      </p:sp>
      <p:graphicFrame>
        <p:nvGraphicFramePr>
          <p:cNvPr id="6" name="Table 6">
            <a:extLst>
              <a:ext uri="{FF2B5EF4-FFF2-40B4-BE49-F238E27FC236}">
                <a16:creationId xmlns:a16="http://schemas.microsoft.com/office/drawing/2014/main" id="{F8605481-3218-CD86-F531-90566FFADCE1}"/>
              </a:ext>
            </a:extLst>
          </p:cNvPr>
          <p:cNvGraphicFramePr>
            <a:graphicFrameLocks noGrp="1"/>
          </p:cNvGraphicFramePr>
          <p:nvPr>
            <p:ph idx="1"/>
            <p:extLst>
              <p:ext uri="{D42A27DB-BD31-4B8C-83A1-F6EECF244321}">
                <p14:modId xmlns:p14="http://schemas.microsoft.com/office/powerpoint/2010/main" val="2743484045"/>
              </p:ext>
            </p:extLst>
          </p:nvPr>
        </p:nvGraphicFramePr>
        <p:xfrm>
          <a:off x="838992" y="1428887"/>
          <a:ext cx="11083301" cy="4262350"/>
        </p:xfrm>
        <a:graphic>
          <a:graphicData uri="http://schemas.openxmlformats.org/drawingml/2006/table">
            <a:tbl>
              <a:tblPr firstRow="1" bandRow="1">
                <a:tableStyleId>{5C22544A-7EE6-4342-B048-85BDC9FD1C3A}</a:tableStyleId>
              </a:tblPr>
              <a:tblGrid>
                <a:gridCol w="4250309">
                  <a:extLst>
                    <a:ext uri="{9D8B030D-6E8A-4147-A177-3AD203B41FA5}">
                      <a16:colId xmlns:a16="http://schemas.microsoft.com/office/drawing/2014/main" val="336528550"/>
                    </a:ext>
                  </a:extLst>
                </a:gridCol>
                <a:gridCol w="839276">
                  <a:extLst>
                    <a:ext uri="{9D8B030D-6E8A-4147-A177-3AD203B41FA5}">
                      <a16:colId xmlns:a16="http://schemas.microsoft.com/office/drawing/2014/main" val="4128234371"/>
                    </a:ext>
                  </a:extLst>
                </a:gridCol>
                <a:gridCol w="1149790">
                  <a:extLst>
                    <a:ext uri="{9D8B030D-6E8A-4147-A177-3AD203B41FA5}">
                      <a16:colId xmlns:a16="http://schemas.microsoft.com/office/drawing/2014/main" val="89622984"/>
                    </a:ext>
                  </a:extLst>
                </a:gridCol>
                <a:gridCol w="1179970">
                  <a:extLst>
                    <a:ext uri="{9D8B030D-6E8A-4147-A177-3AD203B41FA5}">
                      <a16:colId xmlns:a16="http://schemas.microsoft.com/office/drawing/2014/main" val="3885155194"/>
                    </a:ext>
                  </a:extLst>
                </a:gridCol>
                <a:gridCol w="1511929">
                  <a:extLst>
                    <a:ext uri="{9D8B030D-6E8A-4147-A177-3AD203B41FA5}">
                      <a16:colId xmlns:a16="http://schemas.microsoft.com/office/drawing/2014/main" val="2922539012"/>
                    </a:ext>
                  </a:extLst>
                </a:gridCol>
                <a:gridCol w="1128986">
                  <a:extLst>
                    <a:ext uri="{9D8B030D-6E8A-4147-A177-3AD203B41FA5}">
                      <a16:colId xmlns:a16="http://schemas.microsoft.com/office/drawing/2014/main" val="3392502707"/>
                    </a:ext>
                  </a:extLst>
                </a:gridCol>
                <a:gridCol w="1023041">
                  <a:extLst>
                    <a:ext uri="{9D8B030D-6E8A-4147-A177-3AD203B41FA5}">
                      <a16:colId xmlns:a16="http://schemas.microsoft.com/office/drawing/2014/main" val="2120099441"/>
                    </a:ext>
                  </a:extLst>
                </a:gridCol>
              </a:tblGrid>
              <a:tr h="372340">
                <a:tc>
                  <a:txBody>
                    <a:bodyPr/>
                    <a:lstStyle/>
                    <a:p>
                      <a:r>
                        <a:rPr lang="en-US"/>
                        <a:t>Training</a:t>
                      </a:r>
                    </a:p>
                  </a:txBody>
                  <a:tcPr anchor="ctr">
                    <a:noFill/>
                  </a:tcPr>
                </a:tc>
                <a:tc>
                  <a:txBody>
                    <a:bodyPr/>
                    <a:lstStyle/>
                    <a:p>
                      <a:pPr algn="l"/>
                      <a:r>
                        <a:rPr lang="en-US"/>
                        <a:t>Tuition</a:t>
                      </a:r>
                    </a:p>
                  </a:txBody>
                  <a:tcPr anchor="ctr">
                    <a:noFill/>
                  </a:tcPr>
                </a:tc>
                <a:tc>
                  <a:txBody>
                    <a:bodyPr/>
                    <a:lstStyle/>
                    <a:p>
                      <a:pPr algn="l"/>
                      <a:r>
                        <a:rPr lang="en-US"/>
                        <a:t>Provider</a:t>
                      </a:r>
                    </a:p>
                  </a:txBody>
                  <a:tcPr anchor="ctr">
                    <a:noFill/>
                  </a:tcPr>
                </a:tc>
                <a:tc>
                  <a:txBody>
                    <a:bodyPr/>
                    <a:lstStyle/>
                    <a:p>
                      <a:pPr algn="l"/>
                      <a:r>
                        <a:rPr lang="en-US"/>
                        <a:t>Type</a:t>
                      </a:r>
                    </a:p>
                  </a:txBody>
                  <a:tcPr anchor="ctr">
                    <a:noFill/>
                  </a:tcPr>
                </a:tc>
                <a:tc>
                  <a:txBody>
                    <a:bodyPr/>
                    <a:lstStyle/>
                    <a:p>
                      <a:pPr algn="l"/>
                      <a:r>
                        <a:rPr lang="en-US"/>
                        <a:t>Content level</a:t>
                      </a:r>
                    </a:p>
                  </a:txBody>
                  <a:tcPr anchor="ctr">
                    <a:noFill/>
                  </a:tcPr>
                </a:tc>
                <a:tc>
                  <a:txBody>
                    <a:bodyPr/>
                    <a:lstStyle/>
                    <a:p>
                      <a:pPr algn="l"/>
                      <a:r>
                        <a:rPr lang="en-US"/>
                        <a:t>Duration</a:t>
                      </a:r>
                    </a:p>
                  </a:txBody>
                  <a:tcPr anchor="ctr">
                    <a:noFill/>
                  </a:tcPr>
                </a:tc>
                <a:tc>
                  <a:txBody>
                    <a:bodyPr/>
                    <a:lstStyle/>
                    <a:p>
                      <a:pPr algn="l"/>
                      <a:r>
                        <a:rPr lang="en-US"/>
                        <a:t>Link</a:t>
                      </a:r>
                    </a:p>
                  </a:txBody>
                  <a:tcPr anchor="ctr">
                    <a:noFill/>
                  </a:tcPr>
                </a:tc>
                <a:extLst>
                  <a:ext uri="{0D108BD9-81ED-4DB2-BD59-A6C34878D82A}">
                    <a16:rowId xmlns:a16="http://schemas.microsoft.com/office/drawing/2014/main" val="2392971106"/>
                  </a:ext>
                </a:extLst>
              </a:tr>
              <a:tr h="370840">
                <a:tc>
                  <a:txBody>
                    <a:bodyPr/>
                    <a:lstStyle/>
                    <a:p>
                      <a:pPr marL="0" algn="l" defTabSz="914400" rtl="0" eaLnBrk="1" fontAlgn="b" latinLnBrk="0" hangingPunct="1"/>
                      <a:r>
                        <a:rPr lang="en-US" sz="1200" b="0" i="0" u="none" strike="noStrike" kern="1200">
                          <a:solidFill>
                            <a:schemeClr val="tx1"/>
                          </a:solidFill>
                          <a:effectLst/>
                          <a:latin typeface="Calibri" panose="020F0502020204030204" pitchFamily="34" charset="0"/>
                          <a:ea typeface="+mn-ea"/>
                          <a:cs typeface="+mn-cs"/>
                        </a:rPr>
                        <a:t>Fundamentals of </a:t>
                      </a:r>
                      <a:r>
                        <a:rPr lang="en-US" sz="1200" b="0" i="0" u="none" strike="noStrike" kern="1200" err="1">
                          <a:solidFill>
                            <a:schemeClr val="tx1"/>
                          </a:solidFill>
                          <a:effectLst/>
                          <a:latin typeface="Calibri" panose="020F0502020204030204" pitchFamily="34" charset="0"/>
                          <a:ea typeface="+mn-ea"/>
                          <a:cs typeface="+mn-cs"/>
                        </a:rPr>
                        <a:t>BigQuery</a:t>
                      </a:r>
                      <a:endParaRPr lang="en-US" sz="1200" b="0" i="0" u="none" strike="noStrike" kern="1200">
                        <a:solidFill>
                          <a:schemeClr val="tx1"/>
                        </a:solidFill>
                        <a:effectLst/>
                        <a:latin typeface="Calibri" panose="020F0502020204030204" pitchFamily="34" charset="0"/>
                        <a:ea typeface="+mn-ea"/>
                        <a:cs typeface="+mn-cs"/>
                      </a:endParaRPr>
                    </a:p>
                  </a:txBody>
                  <a:tcPr marL="9525" marR="9525" marT="9525" marB="0" anchor="ctr">
                    <a:noFill/>
                  </a:tcPr>
                </a:tc>
                <a:tc>
                  <a:txBody>
                    <a:bodyPr/>
                    <a:lstStyle/>
                    <a:p>
                      <a:pPr algn="ctr"/>
                      <a:r>
                        <a:rPr lang="en-US" sz="1200" b="0" i="0" u="none" strike="noStrike">
                          <a:solidFill>
                            <a:schemeClr val="tx1"/>
                          </a:solidFill>
                          <a:effectLst/>
                          <a:latin typeface="Calibri" panose="020F0502020204030204" pitchFamily="34" charset="0"/>
                        </a:rPr>
                        <a:t>Free</a:t>
                      </a:r>
                      <a:endParaRPr lang="en-US" sz="1200"/>
                    </a:p>
                  </a:txBody>
                  <a:tcPr anchor="ctr">
                    <a:noFill/>
                  </a:tcPr>
                </a:tc>
                <a:tc>
                  <a:txBody>
                    <a:bodyPr/>
                    <a:lstStyle/>
                    <a:p>
                      <a:r>
                        <a:rPr kumimoji="0" lang="en-US" sz="1200" b="0" i="0" u="none" strike="noStrike" kern="1200" cap="none" spc="0" normalizeH="0" baseline="0" noProof="0" err="1">
                          <a:ln>
                            <a:noFill/>
                          </a:ln>
                          <a:solidFill>
                            <a:prstClr val="white"/>
                          </a:solidFill>
                          <a:effectLst/>
                          <a:uLnTx/>
                          <a:uFillTx/>
                          <a:latin typeface="Calibri" panose="020F0502020204030204" pitchFamily="34" charset="0"/>
                          <a:ea typeface="+mn-ea"/>
                          <a:cs typeface="+mn-cs"/>
                        </a:rPr>
                        <a:t>Percipio</a:t>
                      </a: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Online Course</a:t>
                      </a:r>
                    </a:p>
                  </a:txBody>
                  <a:tcPr anchor="ctr">
                    <a:noFill/>
                  </a:tcPr>
                </a:tc>
                <a:tc>
                  <a:txBody>
                    <a:bodyPr/>
                    <a:lstStyle/>
                    <a:p>
                      <a:pPr algn="ctr" fontAlgn="b"/>
                      <a:r>
                        <a:rPr lang="en-US" sz="1200" b="0" i="0" u="none" strike="noStrike">
                          <a:solidFill>
                            <a:schemeClr val="tx1"/>
                          </a:solidFill>
                          <a:effectLst/>
                          <a:latin typeface="Calibri" panose="020F0502020204030204" pitchFamily="34" charset="0"/>
                        </a:rPr>
                        <a:t>Intermediate</a:t>
                      </a:r>
                    </a:p>
                  </a:txBody>
                  <a:tcPr marL="9525" marR="9525" marT="9525" marB="0" anchor="ctr">
                    <a:noFill/>
                  </a:tcPr>
                </a:tc>
                <a:tc>
                  <a:txBody>
                    <a:bodyPr/>
                    <a:lstStyle/>
                    <a:p>
                      <a:pPr algn="ctr" fontAlgn="b"/>
                      <a:r>
                        <a:rPr lang="en-US" sz="1200" b="0" i="0" u="none" strike="noStrike">
                          <a:solidFill>
                            <a:schemeClr val="tx1"/>
                          </a:solidFill>
                          <a:effectLst/>
                          <a:latin typeface="Calibri" panose="020F0502020204030204" pitchFamily="34" charset="0"/>
                        </a:rPr>
                        <a:t>1h 13m 22s</a:t>
                      </a:r>
                    </a:p>
                  </a:txBody>
                  <a:tcPr marL="9525" marR="9525" marT="9525" marB="0" anchor="ctr">
                    <a:noFill/>
                  </a:tcPr>
                </a:tc>
                <a:tc>
                  <a:txBody>
                    <a:bodyPr/>
                    <a:lstStyle/>
                    <a:p>
                      <a:pPr algn="ctr" fontAlgn="b"/>
                      <a:r>
                        <a:rPr lang="en-US" sz="1100" b="0" i="0" u="sng" strike="noStrike">
                          <a:solidFill>
                            <a:srgbClr val="0563C1"/>
                          </a:solidFill>
                          <a:effectLst/>
                          <a:latin typeface="Calibri" panose="020F0502020204030204" pitchFamily="34" charset="0"/>
                          <a:hlinkClick r:id="rId2"/>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3412877367"/>
                  </a:ext>
                </a:extLst>
              </a:tr>
              <a:tr h="370840">
                <a:tc>
                  <a:txBody>
                    <a:bodyPr/>
                    <a:lstStyle/>
                    <a:p>
                      <a:pPr algn="l" fontAlgn="b"/>
                      <a:r>
                        <a:rPr lang="en-US" sz="1200" b="0" i="0" u="none" strike="noStrike" kern="1200">
                          <a:solidFill>
                            <a:schemeClr val="tx1"/>
                          </a:solidFill>
                          <a:effectLst/>
                          <a:latin typeface="Calibri" panose="020F0502020204030204" pitchFamily="34" charset="0"/>
                          <a:ea typeface="+mn-ea"/>
                          <a:cs typeface="+mn-cs"/>
                        </a:rPr>
                        <a:t>Implementations with </a:t>
                      </a:r>
                      <a:r>
                        <a:rPr lang="en-US" sz="1200" b="0" i="0" u="none" strike="noStrike" kern="1200" err="1">
                          <a:solidFill>
                            <a:schemeClr val="tx1"/>
                          </a:solidFill>
                          <a:effectLst/>
                          <a:latin typeface="Calibri" panose="020F0502020204030204" pitchFamily="34" charset="0"/>
                          <a:ea typeface="+mn-ea"/>
                          <a:cs typeface="+mn-cs"/>
                        </a:rPr>
                        <a:t>BigQuery</a:t>
                      </a:r>
                      <a:r>
                        <a:rPr lang="en-US" sz="1200" b="0" i="0" u="none" strike="noStrike" kern="1200">
                          <a:solidFill>
                            <a:schemeClr val="tx1"/>
                          </a:solidFill>
                          <a:effectLst/>
                          <a:latin typeface="Calibri" panose="020F0502020204030204" pitchFamily="34" charset="0"/>
                          <a:ea typeface="+mn-ea"/>
                          <a:cs typeface="+mn-cs"/>
                        </a:rPr>
                        <a:t> for Big Data</a:t>
                      </a:r>
                    </a:p>
                  </a:txBody>
                  <a:tcPr marL="9525" marR="9525" marT="9525" marB="0" anchor="ctr">
                    <a:noFill/>
                  </a:tcPr>
                </a:tc>
                <a:tc>
                  <a:txBody>
                    <a:bodyPr/>
                    <a:lstStyle/>
                    <a:p>
                      <a:pPr algn="ctr"/>
                      <a:r>
                        <a:rPr lang="en-US" sz="1200" b="0" i="0" u="none" strike="noStrike">
                          <a:solidFill>
                            <a:schemeClr val="tx1"/>
                          </a:solidFill>
                          <a:effectLst/>
                          <a:latin typeface="Calibri" panose="020F0502020204030204" pitchFamily="34" charset="0"/>
                        </a:rPr>
                        <a:t>Free</a:t>
                      </a:r>
                      <a:endParaRPr lang="en-US" sz="1200"/>
                    </a:p>
                  </a:txBody>
                  <a:tcPr anchor="ctr">
                    <a:noFill/>
                  </a:tcPr>
                </a:tc>
                <a:tc>
                  <a:txBody>
                    <a:bodyPr/>
                    <a:lstStyle/>
                    <a:p>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Percipio</a:t>
                      </a: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Online Course</a:t>
                      </a:r>
                    </a:p>
                  </a:txBody>
                  <a:tcPr anchor="ctr">
                    <a:noFill/>
                  </a:tcPr>
                </a:tc>
                <a:tc>
                  <a:txBody>
                    <a:bodyPr/>
                    <a:lstStyle/>
                    <a:p>
                      <a:pPr algn="ctr" fontAlgn="b"/>
                      <a:r>
                        <a:rPr lang="en-US" sz="1200" b="0" i="0" u="none" strike="noStrike">
                          <a:solidFill>
                            <a:schemeClr val="tx1"/>
                          </a:solidFill>
                          <a:effectLst/>
                          <a:latin typeface="Calibri" panose="020F0502020204030204" pitchFamily="34" charset="0"/>
                        </a:rPr>
                        <a:t>Intermediate</a:t>
                      </a:r>
                    </a:p>
                  </a:txBody>
                  <a:tcPr marL="9525" marR="9525" marT="9525" marB="0" anchor="ctr">
                    <a:noFill/>
                  </a:tcPr>
                </a:tc>
                <a:tc>
                  <a:txBody>
                    <a:bodyPr/>
                    <a:lstStyle/>
                    <a:p>
                      <a:pPr algn="ctr" fontAlgn="b"/>
                      <a:r>
                        <a:rPr lang="en-US" sz="1200" b="0" i="0" u="none" strike="noStrike">
                          <a:solidFill>
                            <a:schemeClr val="tx1"/>
                          </a:solidFill>
                          <a:effectLst/>
                          <a:latin typeface="Calibri" panose="020F0502020204030204" pitchFamily="34" charset="0"/>
                        </a:rPr>
                        <a:t>1h 11m 44s</a:t>
                      </a:r>
                    </a:p>
                  </a:txBody>
                  <a:tcPr marL="9525" marR="9525" marT="9525" marB="0" anchor="ctr">
                    <a:noFill/>
                  </a:tcPr>
                </a:tc>
                <a:tc>
                  <a:txBody>
                    <a:bodyPr/>
                    <a:lstStyle/>
                    <a:p>
                      <a:pPr algn="ctr" fontAlgn="b"/>
                      <a:r>
                        <a:rPr lang="en-US" sz="1100" b="0" i="0" u="sng" strike="noStrike">
                          <a:solidFill>
                            <a:srgbClr val="0563C1"/>
                          </a:solidFill>
                          <a:effectLst/>
                          <a:latin typeface="Calibri" panose="020F0502020204030204" pitchFamily="34" charset="0"/>
                          <a:hlinkClick r:id="rId3"/>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938516069"/>
                  </a:ext>
                </a:extLst>
              </a:tr>
              <a:tr h="370840">
                <a:tc>
                  <a:txBody>
                    <a:bodyPr/>
                    <a:lstStyle/>
                    <a:p>
                      <a:pPr algn="l" fontAlgn="b"/>
                      <a:r>
                        <a:rPr lang="en-US" sz="1200" b="0" i="0" u="none" strike="noStrike" kern="1200">
                          <a:solidFill>
                            <a:schemeClr val="tx1"/>
                          </a:solidFill>
                          <a:effectLst/>
                          <a:latin typeface="Calibri" panose="020F0502020204030204" pitchFamily="34" charset="0"/>
                          <a:ea typeface="+mn-ea"/>
                          <a:cs typeface="+mn-cs"/>
                        </a:rPr>
                        <a:t>Machine Learning with </a:t>
                      </a:r>
                      <a:r>
                        <a:rPr lang="en-US" sz="1200" b="0" i="0" u="none" strike="noStrike" kern="1200" err="1">
                          <a:solidFill>
                            <a:schemeClr val="tx1"/>
                          </a:solidFill>
                          <a:effectLst/>
                          <a:latin typeface="Calibri" panose="020F0502020204030204" pitchFamily="34" charset="0"/>
                          <a:ea typeface="+mn-ea"/>
                          <a:cs typeface="+mn-cs"/>
                        </a:rPr>
                        <a:t>BigQuery</a:t>
                      </a:r>
                      <a:r>
                        <a:rPr lang="en-US" sz="1200" b="0" i="0" u="none" strike="noStrike" kern="1200">
                          <a:solidFill>
                            <a:schemeClr val="tx1"/>
                          </a:solidFill>
                          <a:effectLst/>
                          <a:latin typeface="Calibri" panose="020F0502020204030204" pitchFamily="34" charset="0"/>
                          <a:ea typeface="+mn-ea"/>
                          <a:cs typeface="+mn-cs"/>
                        </a:rPr>
                        <a:t> ML: Building Regression Models</a:t>
                      </a:r>
                    </a:p>
                  </a:txBody>
                  <a:tcPr marL="9525" marR="9525" marT="9525" marB="0" anchor="ctr">
                    <a:noFill/>
                  </a:tcPr>
                </a:tc>
                <a:tc>
                  <a:txBody>
                    <a:bodyPr/>
                    <a:lstStyle/>
                    <a:p>
                      <a:pPr algn="ctr"/>
                      <a:r>
                        <a:rPr lang="en-US" sz="1200" b="0" i="0" u="none" strike="noStrike">
                          <a:solidFill>
                            <a:schemeClr val="tx1"/>
                          </a:solidFill>
                          <a:effectLst/>
                          <a:latin typeface="Calibri" panose="020F0502020204030204" pitchFamily="34" charset="0"/>
                        </a:rPr>
                        <a:t>Free</a:t>
                      </a:r>
                      <a:endParaRPr lang="en-US" sz="1200"/>
                    </a:p>
                  </a:txBody>
                  <a:tcPr anchor="ctr">
                    <a:noFill/>
                  </a:tcPr>
                </a:tc>
                <a:tc>
                  <a:txBody>
                    <a:bodyPr/>
                    <a:lstStyle/>
                    <a:p>
                      <a:r>
                        <a:rPr kumimoji="0" lang="en-US" sz="1200" b="0" i="0" u="none" strike="noStrike" kern="1200" cap="none" spc="0" normalizeH="0" baseline="0" noProof="0" err="1">
                          <a:ln>
                            <a:noFill/>
                          </a:ln>
                          <a:solidFill>
                            <a:prstClr val="white"/>
                          </a:solidFill>
                          <a:effectLst/>
                          <a:uLnTx/>
                          <a:uFillTx/>
                          <a:latin typeface="Calibri" panose="020F0502020204030204" pitchFamily="34" charset="0"/>
                          <a:ea typeface="+mn-ea"/>
                          <a:cs typeface="+mn-cs"/>
                        </a:rPr>
                        <a:t>Percipio</a:t>
                      </a: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Online Course</a:t>
                      </a:r>
                    </a:p>
                  </a:txBody>
                  <a:tcPr anchor="ctr">
                    <a:noFill/>
                  </a:tcPr>
                </a:tc>
                <a:tc>
                  <a:txBody>
                    <a:bodyPr/>
                    <a:lstStyle/>
                    <a:p>
                      <a:pPr algn="ctr" fontAlgn="b"/>
                      <a:r>
                        <a:rPr lang="en-US" sz="1200" b="0" i="0" u="none" strike="noStrike">
                          <a:solidFill>
                            <a:schemeClr val="tx1"/>
                          </a:solidFill>
                          <a:effectLst/>
                          <a:latin typeface="Calibri" panose="020F0502020204030204" pitchFamily="34" charset="0"/>
                        </a:rPr>
                        <a:t>Intermediate</a:t>
                      </a:r>
                    </a:p>
                  </a:txBody>
                  <a:tcPr marL="9525" marR="9525" marT="9525" marB="0" anchor="ctr">
                    <a:noFill/>
                  </a:tcPr>
                </a:tc>
                <a:tc>
                  <a:txBody>
                    <a:bodyPr/>
                    <a:lstStyle/>
                    <a:p>
                      <a:pPr algn="ctr" fontAlgn="b"/>
                      <a:r>
                        <a:rPr lang="en-US" sz="1200" b="0" i="0" u="none" strike="noStrike">
                          <a:solidFill>
                            <a:schemeClr val="tx1"/>
                          </a:solidFill>
                          <a:effectLst/>
                          <a:latin typeface="Calibri" panose="020F0502020204030204" pitchFamily="34" charset="0"/>
                        </a:rPr>
                        <a:t>2h 4m 17s</a:t>
                      </a:r>
                    </a:p>
                  </a:txBody>
                  <a:tcPr marL="9525" marR="9525" marT="9525" marB="0" anchor="ctr">
                    <a:noFill/>
                  </a:tcPr>
                </a:tc>
                <a:tc>
                  <a:txBody>
                    <a:bodyPr/>
                    <a:lstStyle/>
                    <a:p>
                      <a:pPr algn="ctr" fontAlgn="b"/>
                      <a:r>
                        <a:rPr lang="en-US" sz="1100" b="0" i="0" u="sng" strike="noStrike">
                          <a:solidFill>
                            <a:srgbClr val="0563C1"/>
                          </a:solidFill>
                          <a:effectLst/>
                          <a:latin typeface="Calibri" panose="020F0502020204030204" pitchFamily="34" charset="0"/>
                          <a:hlinkClick r:id="rId4"/>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2845071114"/>
                  </a:ext>
                </a:extLst>
              </a:tr>
              <a:tr h="370840">
                <a:tc>
                  <a:txBody>
                    <a:bodyPr/>
                    <a:lstStyle/>
                    <a:p>
                      <a:pPr algn="l" fontAlgn="b"/>
                      <a:r>
                        <a:rPr lang="en-US" sz="1200" b="0" i="0" u="none" strike="noStrike" kern="1200">
                          <a:solidFill>
                            <a:schemeClr val="tx1"/>
                          </a:solidFill>
                          <a:effectLst/>
                          <a:latin typeface="Calibri" panose="020F0502020204030204" pitchFamily="34" charset="0"/>
                          <a:ea typeface="+mn-ea"/>
                          <a:cs typeface="+mn-cs"/>
                        </a:rPr>
                        <a:t>Big Data Concepts: Getting to Know Big Data</a:t>
                      </a:r>
                    </a:p>
                  </a:txBody>
                  <a:tcPr marL="9525" marR="9525" marT="9525" marB="0" anchor="ctr">
                    <a:noFill/>
                  </a:tcPr>
                </a:tc>
                <a:tc>
                  <a:txBody>
                    <a:bodyPr/>
                    <a:lstStyle/>
                    <a:p>
                      <a:pPr algn="ctr"/>
                      <a:r>
                        <a:rPr lang="en-US" sz="1200" b="0" i="0" u="none" strike="noStrike">
                          <a:solidFill>
                            <a:schemeClr val="tx1"/>
                          </a:solidFill>
                          <a:effectLst/>
                          <a:latin typeface="Calibri" panose="020F0502020204030204" pitchFamily="34" charset="0"/>
                        </a:rPr>
                        <a:t>Free</a:t>
                      </a:r>
                      <a:endParaRPr lang="en-US" sz="1200"/>
                    </a:p>
                  </a:txBody>
                  <a:tcPr anchor="ctr">
                    <a:noFill/>
                  </a:tcPr>
                </a:tc>
                <a:tc>
                  <a:txBody>
                    <a:bodyPr/>
                    <a:lstStyle/>
                    <a:p>
                      <a:r>
                        <a:rPr kumimoji="0" lang="en-US" sz="1200" b="0" i="0" u="none" strike="noStrike" kern="1200" cap="none" spc="0" normalizeH="0" baseline="0" noProof="0" err="1">
                          <a:ln>
                            <a:noFill/>
                          </a:ln>
                          <a:solidFill>
                            <a:prstClr val="white"/>
                          </a:solidFill>
                          <a:effectLst/>
                          <a:uLnTx/>
                          <a:uFillTx/>
                          <a:latin typeface="Calibri" panose="020F0502020204030204" pitchFamily="34" charset="0"/>
                          <a:ea typeface="+mn-ea"/>
                          <a:cs typeface="+mn-cs"/>
                        </a:rPr>
                        <a:t>Percipio</a:t>
                      </a: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Online Course</a:t>
                      </a:r>
                    </a:p>
                  </a:txBody>
                  <a:tcPr anchor="ctr">
                    <a:noFill/>
                  </a:tcPr>
                </a:tc>
                <a:tc>
                  <a:txBody>
                    <a:bodyPr/>
                    <a:lstStyle/>
                    <a:p>
                      <a:pPr algn="ctr" fontAlgn="b"/>
                      <a:r>
                        <a:rPr lang="en-US" sz="1200" b="0" i="0" u="none" strike="noStrike">
                          <a:solidFill>
                            <a:schemeClr val="tx1"/>
                          </a:solidFill>
                          <a:effectLst/>
                          <a:latin typeface="Calibri" panose="020F0502020204030204" pitchFamily="34" charset="0"/>
                        </a:rPr>
                        <a:t>Beginner</a:t>
                      </a:r>
                    </a:p>
                  </a:txBody>
                  <a:tcPr marL="9525" marR="9525" marT="9525" marB="0" anchor="ctr">
                    <a:noFill/>
                  </a:tcPr>
                </a:tc>
                <a:tc>
                  <a:txBody>
                    <a:bodyPr/>
                    <a:lstStyle/>
                    <a:p>
                      <a:pPr algn="ctr" fontAlgn="b"/>
                      <a:r>
                        <a:rPr lang="en-US" sz="1200" b="0" i="0" u="none" strike="noStrike">
                          <a:solidFill>
                            <a:schemeClr val="tx1"/>
                          </a:solidFill>
                          <a:effectLst/>
                          <a:latin typeface="Calibri" panose="020F0502020204030204" pitchFamily="34" charset="0"/>
                        </a:rPr>
                        <a:t>38m 26s</a:t>
                      </a:r>
                    </a:p>
                  </a:txBody>
                  <a:tcPr marL="9525" marR="9525" marT="9525" marB="0" anchor="ctr">
                    <a:noFill/>
                  </a:tcPr>
                </a:tc>
                <a:tc>
                  <a:txBody>
                    <a:bodyPr/>
                    <a:lstStyle/>
                    <a:p>
                      <a:pPr algn="ctr" fontAlgn="b"/>
                      <a:r>
                        <a:rPr lang="en-US" sz="1100" b="0" i="0" u="sng" strike="noStrike">
                          <a:solidFill>
                            <a:srgbClr val="0563C1"/>
                          </a:solidFill>
                          <a:effectLst/>
                          <a:latin typeface="Calibri" panose="020F0502020204030204" pitchFamily="34" charset="0"/>
                          <a:hlinkClick r:id="rId5"/>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2015191165"/>
                  </a:ext>
                </a:extLst>
              </a:tr>
              <a:tr h="370840">
                <a:tc>
                  <a:txBody>
                    <a:bodyPr/>
                    <a:lstStyle/>
                    <a:p>
                      <a:pPr algn="l" fontAlgn="b"/>
                      <a:r>
                        <a:rPr lang="en-US" sz="1200" b="0" i="0" u="none" strike="noStrike">
                          <a:solidFill>
                            <a:schemeClr val="tx1"/>
                          </a:solidFill>
                          <a:effectLst/>
                          <a:latin typeface="Calibri" panose="020F0502020204030204" pitchFamily="34" charset="0"/>
                          <a:cs typeface="Calibri" panose="020F0502020204030204" pitchFamily="34" charset="0"/>
                        </a:rPr>
                        <a:t>Machine Learning with </a:t>
                      </a:r>
                      <a:r>
                        <a:rPr lang="en-US" sz="1200" b="0" i="0" u="none" strike="noStrike" err="1">
                          <a:solidFill>
                            <a:schemeClr val="tx1"/>
                          </a:solidFill>
                          <a:effectLst/>
                          <a:latin typeface="Calibri" panose="020F0502020204030204" pitchFamily="34" charset="0"/>
                          <a:cs typeface="Calibri" panose="020F0502020204030204" pitchFamily="34" charset="0"/>
                        </a:rPr>
                        <a:t>BigQuery</a:t>
                      </a:r>
                      <a:r>
                        <a:rPr lang="en-US" sz="1200" b="0" i="0" u="none" strike="noStrike">
                          <a:solidFill>
                            <a:schemeClr val="tx1"/>
                          </a:solidFill>
                          <a:effectLst/>
                          <a:latin typeface="Calibri" panose="020F0502020204030204" pitchFamily="34" charset="0"/>
                          <a:cs typeface="Calibri" panose="020F0502020204030204" pitchFamily="34" charset="0"/>
                        </a:rPr>
                        <a:t> ML: Building Unsupervised Models</a:t>
                      </a:r>
                    </a:p>
                  </a:txBody>
                  <a:tcPr marL="9525" marR="9525" marT="9525" marB="0" anchor="ctr">
                    <a:noFill/>
                  </a:tcPr>
                </a:tc>
                <a:tc>
                  <a:txBody>
                    <a:bodyPr/>
                    <a:lstStyle/>
                    <a:p>
                      <a:pPr algn="ctr"/>
                      <a:r>
                        <a:rPr lang="en-US" sz="1200" b="0" i="0" u="none" strike="noStrike">
                          <a:solidFill>
                            <a:schemeClr val="tx1"/>
                          </a:solidFill>
                          <a:effectLst/>
                          <a:latin typeface="Calibri" panose="020F0502020204030204" pitchFamily="34" charset="0"/>
                          <a:cs typeface="Calibri" panose="020F0502020204030204" pitchFamily="34" charset="0"/>
                        </a:rPr>
                        <a:t>Free</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r>
                        <a:rPr kumimoji="0" lang="en-US" sz="1200" b="0" i="0" u="none" strike="noStrike" kern="1200" cap="none" spc="0" normalizeH="0" baseline="0" noProof="0" err="1">
                          <a:ln>
                            <a:noFill/>
                          </a:ln>
                          <a:solidFill>
                            <a:prstClr val="white"/>
                          </a:solidFill>
                          <a:effectLst/>
                          <a:uLnTx/>
                          <a:uFillTx/>
                          <a:latin typeface="Calibri" panose="020F0502020204030204" pitchFamily="34" charset="0"/>
                          <a:ea typeface="+mn-ea"/>
                          <a:cs typeface="+mn-cs"/>
                        </a:rPr>
                        <a:t>Percipio</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Online Course</a:t>
                      </a:r>
                    </a:p>
                    <a:p>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marL="0" algn="ctr" defTabSz="914400" rtl="0" eaLnBrk="1" fontAlgn="b" latinLnBrk="0" hangingPunct="1"/>
                      <a:r>
                        <a:rPr lang="en-US" sz="1200" b="0" i="0" u="none" strike="noStrike" kern="1200">
                          <a:solidFill>
                            <a:schemeClr val="tx1"/>
                          </a:solidFill>
                          <a:effectLst/>
                          <a:latin typeface="Calibri" panose="020F0502020204030204" pitchFamily="34" charset="0"/>
                          <a:ea typeface="+mn-ea"/>
                          <a:cs typeface="+mn-cs"/>
                        </a:rPr>
                        <a:t>Intermediate</a:t>
                      </a:r>
                    </a:p>
                  </a:txBody>
                  <a:tcPr anchor="ctr">
                    <a:noFill/>
                  </a:tcPr>
                </a:tc>
                <a:tc>
                  <a:txBody>
                    <a:bodyPr/>
                    <a:lstStyle/>
                    <a:p>
                      <a:pPr marL="0" algn="ctr" defTabSz="914400" rtl="0" eaLnBrk="1" fontAlgn="b" latinLnBrk="0" hangingPunct="1"/>
                      <a:r>
                        <a:rPr lang="en-US" sz="1200" b="0" i="0" u="none" strike="noStrike" kern="1200">
                          <a:solidFill>
                            <a:schemeClr val="tx1"/>
                          </a:solidFill>
                          <a:effectLst/>
                          <a:latin typeface="Calibri" panose="020F0502020204030204" pitchFamily="34" charset="0"/>
                          <a:ea typeface="+mn-ea"/>
                          <a:cs typeface="+mn-cs"/>
                        </a:rPr>
                        <a:t>1h 41m 11s</a:t>
                      </a:r>
                    </a:p>
                  </a:txBody>
                  <a:tcPr anchor="ctr">
                    <a:noFill/>
                  </a:tcPr>
                </a:tc>
                <a:tc>
                  <a:txBody>
                    <a:bodyPr/>
                    <a:lstStyle/>
                    <a:p>
                      <a:pPr algn="ctr" fontAlgn="b"/>
                      <a:r>
                        <a:rPr lang="en-US" sz="1100" b="0" i="0" u="sng" strike="noStrike" kern="1200">
                          <a:solidFill>
                            <a:srgbClr val="92D050"/>
                          </a:solidFill>
                          <a:effectLst/>
                          <a:latin typeface="Calibri" panose="020F0502020204030204" pitchFamily="34" charset="0"/>
                          <a:ea typeface="+mn-ea"/>
                          <a:cs typeface="+mn-cs"/>
                          <a:hlinkClick r:id="rId6">
                            <a:extLst>
                              <a:ext uri="{A12FA001-AC4F-418D-AE19-62706E023703}">
                                <ahyp:hlinkClr xmlns:ahyp="http://schemas.microsoft.com/office/drawing/2018/hyperlinkcolor" val="tx"/>
                              </a:ext>
                            </a:extLst>
                          </a:hlinkClick>
                        </a:rPr>
                        <a:t>Click here</a:t>
                      </a:r>
                      <a:endParaRPr lang="en-US" sz="1100" b="0" i="0" u="sng" strike="noStrike" kern="1200">
                        <a:solidFill>
                          <a:srgbClr val="92D050"/>
                        </a:solidFill>
                        <a:effectLst/>
                        <a:latin typeface="Calibri" panose="020F0502020204030204" pitchFamily="34" charset="0"/>
                        <a:ea typeface="+mn-ea"/>
                        <a:cs typeface="+mn-cs"/>
                      </a:endParaRPr>
                    </a:p>
                  </a:txBody>
                  <a:tcPr marL="9525" marR="9525" marT="9525" marB="0" anchor="ctr">
                    <a:noFill/>
                  </a:tcPr>
                </a:tc>
                <a:extLst>
                  <a:ext uri="{0D108BD9-81ED-4DB2-BD59-A6C34878D82A}">
                    <a16:rowId xmlns:a16="http://schemas.microsoft.com/office/drawing/2014/main" val="2271345819"/>
                  </a:ext>
                </a:extLst>
              </a:tr>
              <a:tr h="370840">
                <a:tc>
                  <a:txBody>
                    <a:bodyPr/>
                    <a:lstStyle/>
                    <a:p>
                      <a:pPr algn="l" fontAlgn="b"/>
                      <a:r>
                        <a:rPr lang="en-US" sz="1200" b="0" i="0" u="none" strike="noStrike">
                          <a:solidFill>
                            <a:schemeClr val="tx1"/>
                          </a:solidFill>
                          <a:effectLst/>
                          <a:latin typeface="Calibri" panose="020F0502020204030204" pitchFamily="34" charset="0"/>
                          <a:cs typeface="Calibri" panose="020F0502020204030204" pitchFamily="34" charset="0"/>
                        </a:rPr>
                        <a:t>Google </a:t>
                      </a:r>
                      <a:r>
                        <a:rPr lang="en-US" sz="1200" b="0" i="0" u="none" strike="noStrike" err="1">
                          <a:solidFill>
                            <a:schemeClr val="tx1"/>
                          </a:solidFill>
                          <a:effectLst/>
                          <a:latin typeface="Calibri" panose="020F0502020204030204" pitchFamily="34" charset="0"/>
                          <a:cs typeface="Calibri" panose="020F0502020204030204" pitchFamily="34" charset="0"/>
                        </a:rPr>
                        <a:t>BigQuery</a:t>
                      </a:r>
                      <a:r>
                        <a:rPr lang="en-US" sz="1200" b="0" i="0" u="none" strike="noStrike">
                          <a:solidFill>
                            <a:schemeClr val="tx1"/>
                          </a:solidFill>
                          <a:effectLst/>
                          <a:latin typeface="Calibri" panose="020F0502020204030204" pitchFamily="34" charset="0"/>
                          <a:cs typeface="Calibri" panose="020F0502020204030204" pitchFamily="34" charset="0"/>
                        </a:rPr>
                        <a:t> Analytics</a:t>
                      </a:r>
                    </a:p>
                  </a:txBody>
                  <a:tcPr marL="9525" marR="9525" marT="9525" marB="0" anchor="ctr">
                    <a:noFill/>
                  </a:tcPr>
                </a:tc>
                <a:tc>
                  <a:txBody>
                    <a:bodyPr/>
                    <a:lstStyle/>
                    <a:p>
                      <a:pPr algn="ctr"/>
                      <a:r>
                        <a:rPr lang="en-US" sz="1200" b="0" i="0" u="none" strike="noStrike">
                          <a:solidFill>
                            <a:schemeClr val="tx1"/>
                          </a:solidFill>
                          <a:effectLst/>
                          <a:latin typeface="Calibri" panose="020F0502020204030204" pitchFamily="34" charset="0"/>
                          <a:cs typeface="Calibri" panose="020F0502020204030204" pitchFamily="34" charset="0"/>
                        </a:rPr>
                        <a:t>Free</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r>
                        <a:rPr kumimoji="0" lang="en-US" sz="1200" b="0" i="0" u="none" strike="noStrike" kern="1200" cap="none" spc="0" normalizeH="0" baseline="0" noProof="0" err="1">
                          <a:ln>
                            <a:noFill/>
                          </a:ln>
                          <a:solidFill>
                            <a:prstClr val="white"/>
                          </a:solidFill>
                          <a:effectLst/>
                          <a:uLnTx/>
                          <a:uFillTx/>
                          <a:latin typeface="Calibri" panose="020F0502020204030204" pitchFamily="34" charset="0"/>
                          <a:ea typeface="+mn-ea"/>
                          <a:cs typeface="+mn-cs"/>
                        </a:rPr>
                        <a:t>Percipio</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Documentation</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a:r>
                        <a:rPr lang="en-US" sz="1200">
                          <a:solidFill>
                            <a:schemeClr val="tx1"/>
                          </a:solidFill>
                          <a:latin typeface="Calibri" panose="020F0502020204030204" pitchFamily="34" charset="0"/>
                          <a:cs typeface="Calibri" panose="020F0502020204030204" pitchFamily="34" charset="0"/>
                        </a:rPr>
                        <a:t>-</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Calibri" panose="020F0502020204030204" pitchFamily="34" charset="0"/>
                          <a:cs typeface="Calibri" panose="020F0502020204030204" pitchFamily="34" charset="0"/>
                        </a:rPr>
                        <a:t>-</a:t>
                      </a:r>
                    </a:p>
                    <a:p>
                      <a:pPr algn="ct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fontAlgn="b"/>
                      <a:r>
                        <a:rPr lang="en-US" sz="1100" b="0" i="0" u="sng" strike="noStrike" kern="1200">
                          <a:solidFill>
                            <a:srgbClr val="92D050"/>
                          </a:solidFill>
                          <a:effectLst/>
                          <a:latin typeface="Calibri" panose="020F0502020204030204" pitchFamily="34" charset="0"/>
                          <a:ea typeface="+mn-ea"/>
                          <a:cs typeface="+mn-cs"/>
                          <a:hlinkClick r:id="rId7">
                            <a:extLst>
                              <a:ext uri="{A12FA001-AC4F-418D-AE19-62706E023703}">
                                <ahyp:hlinkClr xmlns:ahyp="http://schemas.microsoft.com/office/drawing/2018/hyperlinkcolor" val="tx"/>
                              </a:ext>
                            </a:extLst>
                          </a:hlinkClick>
                        </a:rPr>
                        <a:t>Click here</a:t>
                      </a:r>
                      <a:endParaRPr lang="en-US" sz="1100" b="0" i="0" u="sng" strike="noStrike" kern="1200">
                        <a:solidFill>
                          <a:srgbClr val="92D050"/>
                        </a:solidFill>
                        <a:effectLst/>
                        <a:latin typeface="Calibri" panose="020F0502020204030204" pitchFamily="34" charset="0"/>
                        <a:ea typeface="+mn-ea"/>
                        <a:cs typeface="+mn-cs"/>
                      </a:endParaRPr>
                    </a:p>
                  </a:txBody>
                  <a:tcPr marL="9525" marR="9525" marT="9525" marB="0" anchor="ctr">
                    <a:noFill/>
                  </a:tcPr>
                </a:tc>
                <a:extLst>
                  <a:ext uri="{0D108BD9-81ED-4DB2-BD59-A6C34878D82A}">
                    <a16:rowId xmlns:a16="http://schemas.microsoft.com/office/drawing/2014/main" val="3994970662"/>
                  </a:ext>
                </a:extLst>
              </a:tr>
              <a:tr h="370840">
                <a:tc>
                  <a:txBody>
                    <a:bodyPr/>
                    <a:lstStyle/>
                    <a:p>
                      <a:pPr algn="l" fontAlgn="b"/>
                      <a:r>
                        <a:rPr lang="en-US" sz="1200" b="0" i="0" u="none" strike="noStrike">
                          <a:solidFill>
                            <a:schemeClr val="tx1"/>
                          </a:solidFill>
                          <a:effectLst/>
                          <a:latin typeface="Calibri" panose="020F0502020204030204" pitchFamily="34" charset="0"/>
                          <a:cs typeface="Calibri" panose="020F0502020204030204" pitchFamily="34" charset="0"/>
                        </a:rPr>
                        <a:t>Modern Data Warehouses (Google-</a:t>
                      </a:r>
                      <a:r>
                        <a:rPr lang="en-US" sz="1200" b="0" i="0" u="none" strike="noStrike" err="1">
                          <a:solidFill>
                            <a:schemeClr val="tx1"/>
                          </a:solidFill>
                          <a:effectLst/>
                          <a:latin typeface="Calibri" panose="020F0502020204030204" pitchFamily="34" charset="0"/>
                          <a:cs typeface="Calibri" panose="020F0502020204030204" pitchFamily="34" charset="0"/>
                        </a:rPr>
                        <a:t>BigQuery</a:t>
                      </a:r>
                      <a:r>
                        <a:rPr lang="en-US" sz="1200" b="0" i="0" u="none" strike="noStrike">
                          <a:solidFill>
                            <a:schemeClr val="tx1"/>
                          </a:solidFill>
                          <a:effectLst/>
                          <a:latin typeface="Calibri" panose="020F0502020204030204" pitchFamily="34" charset="0"/>
                          <a:cs typeface="Calibri" panose="020F0502020204030204" pitchFamily="34" charset="0"/>
                        </a:rPr>
                        <a:t>-Chapter)</a:t>
                      </a:r>
                    </a:p>
                  </a:txBody>
                  <a:tcPr marL="9525" marR="9525" marT="9525" marB="0" anchor="ctr">
                    <a:noFill/>
                  </a:tcPr>
                </a:tc>
                <a:tc>
                  <a:txBody>
                    <a:bodyPr/>
                    <a:lstStyle/>
                    <a:p>
                      <a:pPr algn="ctr"/>
                      <a:r>
                        <a:rPr lang="en-US" sz="1200" b="0" i="0" u="none" strike="noStrike">
                          <a:solidFill>
                            <a:schemeClr val="tx1"/>
                          </a:solidFill>
                          <a:effectLst/>
                          <a:latin typeface="Calibri" panose="020F0502020204030204" pitchFamily="34" charset="0"/>
                        </a:rPr>
                        <a:t>Free</a:t>
                      </a:r>
                      <a:endParaRPr lang="en-US" sz="1200"/>
                    </a:p>
                  </a:txBody>
                  <a:tcPr anchor="ctr">
                    <a:noFill/>
                  </a:tcPr>
                </a:tc>
                <a:tc>
                  <a:txBody>
                    <a:bodyPr/>
                    <a:lstStyle/>
                    <a:p>
                      <a:r>
                        <a:rPr kumimoji="0" lang="en-US" sz="1200" b="0" i="0" u="none" strike="noStrike" kern="1200" cap="none" spc="0" normalizeH="0" baseline="0" noProof="0" err="1">
                          <a:ln>
                            <a:noFill/>
                          </a:ln>
                          <a:solidFill>
                            <a:prstClr val="white"/>
                          </a:solidFill>
                          <a:effectLst/>
                          <a:uLnTx/>
                          <a:uFillTx/>
                          <a:latin typeface="Calibri" panose="020F0502020204030204" pitchFamily="34" charset="0"/>
                          <a:ea typeface="+mn-ea"/>
                          <a:cs typeface="+mn-cs"/>
                        </a:rPr>
                        <a:t>Percipio</a:t>
                      </a:r>
                      <a:endParaRPr lang="en-US" sz="120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Online Course</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a:r>
                        <a:rPr lang="en-US" sz="1200" b="0" i="0" u="none" strike="noStrike" kern="1200">
                          <a:solidFill>
                            <a:schemeClr val="tx1"/>
                          </a:solidFill>
                          <a:effectLst/>
                          <a:latin typeface="Calibri" panose="020F0502020204030204" pitchFamily="34" charset="0"/>
                          <a:ea typeface="+mn-ea"/>
                          <a:cs typeface="+mn-cs"/>
                        </a:rPr>
                        <a:t>Intermediate</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a:r>
                        <a:rPr lang="en-US" sz="1200">
                          <a:solidFill>
                            <a:schemeClr val="tx1"/>
                          </a:solidFill>
                          <a:latin typeface="Calibri" panose="020F0502020204030204" pitchFamily="34" charset="0"/>
                          <a:cs typeface="Calibri" panose="020F0502020204030204" pitchFamily="34" charset="0"/>
                        </a:rPr>
                        <a:t>h 4m 56s</a:t>
                      </a:r>
                    </a:p>
                  </a:txBody>
                  <a:tcPr anchor="ctr">
                    <a:noFill/>
                  </a:tcPr>
                </a:tc>
                <a:tc>
                  <a:txBody>
                    <a:bodyPr/>
                    <a:lstStyle/>
                    <a:p>
                      <a:pPr algn="ctr" fontAlgn="b"/>
                      <a:r>
                        <a:rPr lang="en-US" sz="1100" b="0" i="0" u="sng" strike="noStrike" kern="1200">
                          <a:solidFill>
                            <a:srgbClr val="92D050"/>
                          </a:solidFill>
                          <a:effectLst/>
                          <a:latin typeface="Calibri" panose="020F0502020204030204" pitchFamily="34" charset="0"/>
                          <a:ea typeface="+mn-ea"/>
                          <a:cs typeface="+mn-cs"/>
                          <a:hlinkClick r:id="rId8"/>
                        </a:rPr>
                        <a:t>Click here</a:t>
                      </a:r>
                      <a:endParaRPr lang="en-US" sz="1100" b="0" i="0" u="sng" strike="noStrike" kern="1200">
                        <a:solidFill>
                          <a:srgbClr val="92D050"/>
                        </a:solidFill>
                        <a:effectLst/>
                        <a:latin typeface="Calibri" panose="020F0502020204030204" pitchFamily="34" charset="0"/>
                        <a:ea typeface="+mn-ea"/>
                        <a:cs typeface="+mn-cs"/>
                      </a:endParaRPr>
                    </a:p>
                  </a:txBody>
                  <a:tcPr marL="9525" marR="9525" marT="9525" marB="0" anchor="ctr">
                    <a:noFill/>
                  </a:tcPr>
                </a:tc>
                <a:extLst>
                  <a:ext uri="{0D108BD9-81ED-4DB2-BD59-A6C34878D82A}">
                    <a16:rowId xmlns:a16="http://schemas.microsoft.com/office/drawing/2014/main" val="4130529921"/>
                  </a:ext>
                </a:extLst>
              </a:tr>
              <a:tr h="370840">
                <a:tc>
                  <a:txBody>
                    <a:bodyPr/>
                    <a:lstStyle/>
                    <a:p>
                      <a:pPr algn="l" fontAlgn="b"/>
                      <a:r>
                        <a:rPr lang="en-US" sz="1200" b="0" i="0" u="none" strike="noStrike">
                          <a:solidFill>
                            <a:schemeClr val="tx1"/>
                          </a:solidFill>
                          <a:effectLst/>
                          <a:latin typeface="Calibri" panose="020F0502020204030204" pitchFamily="34" charset="0"/>
                          <a:cs typeface="Calibri" panose="020F0502020204030204" pitchFamily="34" charset="0"/>
                        </a:rPr>
                        <a:t>Working with Google Cloud SQL: Advanced Topics in Cloud SQL (Querying Cloud </a:t>
                      </a:r>
                      <a:r>
                        <a:rPr lang="en-US" sz="1200" b="0" i="0" u="none" strike="noStrike" err="1">
                          <a:solidFill>
                            <a:schemeClr val="tx1"/>
                          </a:solidFill>
                          <a:effectLst/>
                          <a:latin typeface="Calibri" panose="020F0502020204030204" pitchFamily="34" charset="0"/>
                          <a:cs typeface="Calibri" panose="020F0502020204030204" pitchFamily="34" charset="0"/>
                        </a:rPr>
                        <a:t>Sql</a:t>
                      </a:r>
                      <a:r>
                        <a:rPr lang="en-US" sz="1200" b="0" i="0" u="none" strike="noStrike">
                          <a:solidFill>
                            <a:schemeClr val="tx1"/>
                          </a:solidFill>
                          <a:effectLst/>
                          <a:latin typeface="Calibri" panose="020F0502020204030204" pitchFamily="34" charset="0"/>
                          <a:cs typeface="Calibri" panose="020F0502020204030204" pitchFamily="34" charset="0"/>
                        </a:rPr>
                        <a:t> Data from Google Big Query- Chapter )</a:t>
                      </a:r>
                    </a:p>
                  </a:txBody>
                  <a:tcPr marL="9525" marR="9525" marT="9525" marB="0" anchor="ctr">
                    <a:noFill/>
                  </a:tcPr>
                </a:tc>
                <a:tc>
                  <a:txBody>
                    <a:bodyPr/>
                    <a:lstStyle/>
                    <a:p>
                      <a:pPr algn="ctr"/>
                      <a:r>
                        <a:rPr lang="en-US" sz="1200" b="0" i="0" u="none" strike="noStrike">
                          <a:solidFill>
                            <a:schemeClr val="tx1"/>
                          </a:solidFill>
                          <a:effectLst/>
                          <a:latin typeface="Calibri" panose="020F0502020204030204" pitchFamily="34" charset="0"/>
                        </a:rPr>
                        <a:t>Free</a:t>
                      </a:r>
                      <a:endParaRPr lang="en-US" sz="1200"/>
                    </a:p>
                  </a:txBody>
                  <a:tcPr anchor="ctr">
                    <a:noFill/>
                  </a:tcPr>
                </a:tc>
                <a:tc>
                  <a:txBody>
                    <a:bodyPr/>
                    <a:lstStyle/>
                    <a:p>
                      <a:r>
                        <a:rPr kumimoji="0" lang="en-US" sz="1200" b="0" i="0" u="none" strike="noStrike" kern="1200" cap="none" spc="0" normalizeH="0" baseline="0" noProof="0" err="1">
                          <a:ln>
                            <a:noFill/>
                          </a:ln>
                          <a:solidFill>
                            <a:prstClr val="white"/>
                          </a:solidFill>
                          <a:effectLst/>
                          <a:uLnTx/>
                          <a:uFillTx/>
                          <a:latin typeface="Calibri" panose="020F0502020204030204" pitchFamily="34" charset="0"/>
                          <a:ea typeface="+mn-ea"/>
                          <a:cs typeface="+mn-cs"/>
                        </a:rPr>
                        <a:t>Percipio</a:t>
                      </a:r>
                      <a:endParaRPr lang="en-US" sz="120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Online Course</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a:r>
                        <a:rPr lang="en-US" sz="1200" b="0" i="0" u="none" strike="noStrike" kern="1200">
                          <a:solidFill>
                            <a:schemeClr val="tx1"/>
                          </a:solidFill>
                          <a:effectLst/>
                          <a:latin typeface="Calibri" panose="020F0502020204030204" pitchFamily="34" charset="0"/>
                          <a:ea typeface="+mn-ea"/>
                          <a:cs typeface="+mn-cs"/>
                        </a:rPr>
                        <a:t>Intermediate</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a:r>
                        <a:rPr lang="en-US" sz="1200">
                          <a:solidFill>
                            <a:schemeClr val="tx1"/>
                          </a:solidFill>
                          <a:latin typeface="Calibri" panose="020F0502020204030204" pitchFamily="34" charset="0"/>
                          <a:cs typeface="Calibri" panose="020F0502020204030204" pitchFamily="34" charset="0"/>
                        </a:rPr>
                        <a:t>1h 59m 29s</a:t>
                      </a:r>
                    </a:p>
                  </a:txBody>
                  <a:tcPr anchor="ctr">
                    <a:noFill/>
                  </a:tcPr>
                </a:tc>
                <a:tc>
                  <a:txBody>
                    <a:bodyPr/>
                    <a:lstStyle/>
                    <a:p>
                      <a:pPr algn="ctr" fontAlgn="b"/>
                      <a:r>
                        <a:rPr lang="en-US" sz="1100" b="0" i="0" u="sng" strike="noStrike" kern="1200">
                          <a:solidFill>
                            <a:srgbClr val="92D050"/>
                          </a:solidFill>
                          <a:effectLst/>
                          <a:latin typeface="Calibri" panose="020F0502020204030204" pitchFamily="34" charset="0"/>
                          <a:ea typeface="+mn-ea"/>
                          <a:cs typeface="+mn-cs"/>
                          <a:hlinkClick r:id="rId9">
                            <a:extLst>
                              <a:ext uri="{A12FA001-AC4F-418D-AE19-62706E023703}">
                                <ahyp:hlinkClr xmlns:ahyp="http://schemas.microsoft.com/office/drawing/2018/hyperlinkcolor" val="tx"/>
                              </a:ext>
                            </a:extLst>
                          </a:hlinkClick>
                        </a:rPr>
                        <a:t>Click here</a:t>
                      </a:r>
                      <a:endParaRPr lang="en-US" sz="1100" b="0" i="0" u="sng" strike="noStrike" kern="1200">
                        <a:solidFill>
                          <a:srgbClr val="92D050"/>
                        </a:solidFill>
                        <a:effectLst/>
                        <a:latin typeface="Calibri" panose="020F0502020204030204" pitchFamily="34" charset="0"/>
                        <a:ea typeface="+mn-ea"/>
                        <a:cs typeface="+mn-cs"/>
                      </a:endParaRPr>
                    </a:p>
                  </a:txBody>
                  <a:tcPr marL="9525" marR="9525" marT="9525" marB="0" anchor="ctr">
                    <a:noFill/>
                  </a:tcPr>
                </a:tc>
                <a:extLst>
                  <a:ext uri="{0D108BD9-81ED-4DB2-BD59-A6C34878D82A}">
                    <a16:rowId xmlns:a16="http://schemas.microsoft.com/office/drawing/2014/main" val="1892691683"/>
                  </a:ext>
                </a:extLst>
              </a:tr>
              <a:tr h="370840">
                <a:tc>
                  <a:txBody>
                    <a:bodyPr/>
                    <a:lstStyle/>
                    <a:p>
                      <a:pPr algn="l" fontAlgn="b"/>
                      <a:r>
                        <a:rPr lang="en-US" sz="1200" b="0" i="0" u="none" strike="noStrike">
                          <a:solidFill>
                            <a:schemeClr val="tx1"/>
                          </a:solidFill>
                          <a:effectLst/>
                          <a:latin typeface="Calibri" panose="020F0502020204030204" pitchFamily="34" charset="0"/>
                          <a:cs typeface="Calibri" panose="020F0502020204030204" pitchFamily="34" charset="0"/>
                        </a:rPr>
                        <a:t>Google Associate Cloud Engineer: Managing Google Cloud Storage (Estimating Query Costs Using Big Query –Chapter )</a:t>
                      </a:r>
                    </a:p>
                  </a:txBody>
                  <a:tcPr marL="9525" marR="9525" marT="9525" marB="0" anchor="ctr">
                    <a:noFill/>
                  </a:tcPr>
                </a:tc>
                <a:tc>
                  <a:txBody>
                    <a:bodyPr/>
                    <a:lstStyle/>
                    <a:p>
                      <a:pPr algn="ctr"/>
                      <a:r>
                        <a:rPr lang="en-US" sz="1200" b="0" i="0" u="none" strike="noStrike">
                          <a:solidFill>
                            <a:schemeClr val="tx1"/>
                          </a:solidFill>
                          <a:effectLst/>
                          <a:latin typeface="Calibri" panose="020F0502020204030204" pitchFamily="34" charset="0"/>
                        </a:rPr>
                        <a:t>Free</a:t>
                      </a:r>
                      <a:endParaRPr lang="en-US" sz="1200"/>
                    </a:p>
                  </a:txBody>
                  <a:tcPr anchor="ctr">
                    <a:noFill/>
                  </a:tcPr>
                </a:tc>
                <a:tc>
                  <a:txBody>
                    <a:bodyPr/>
                    <a:lstStyle/>
                    <a:p>
                      <a:r>
                        <a:rPr kumimoji="0" lang="en-US" sz="1200" b="0" i="0" u="none" strike="noStrike" kern="1200" cap="none" spc="0" normalizeH="0" baseline="0" noProof="0" err="1">
                          <a:ln>
                            <a:noFill/>
                          </a:ln>
                          <a:solidFill>
                            <a:prstClr val="white"/>
                          </a:solidFill>
                          <a:effectLst/>
                          <a:uLnTx/>
                          <a:uFillTx/>
                          <a:latin typeface="Calibri" panose="020F0502020204030204" pitchFamily="34" charset="0"/>
                          <a:ea typeface="+mn-ea"/>
                          <a:cs typeface="+mn-cs"/>
                        </a:rPr>
                        <a:t>Percipio</a:t>
                      </a:r>
                      <a:endParaRPr lang="en-US" sz="120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Online Course</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a:r>
                        <a:rPr lang="en-US" sz="1200" b="0" i="0" u="none" strike="noStrike" kern="1200">
                          <a:solidFill>
                            <a:schemeClr val="tx1"/>
                          </a:solidFill>
                          <a:effectLst/>
                          <a:latin typeface="Calibri" panose="020F0502020204030204" pitchFamily="34" charset="0"/>
                          <a:ea typeface="+mn-ea"/>
                          <a:cs typeface="+mn-cs"/>
                        </a:rPr>
                        <a:t>Intermediate</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a:r>
                        <a:rPr lang="en-US" sz="1200">
                          <a:solidFill>
                            <a:schemeClr val="tx1"/>
                          </a:solidFill>
                          <a:latin typeface="Calibri" panose="020F0502020204030204" pitchFamily="34" charset="0"/>
                          <a:cs typeface="Calibri" panose="020F0502020204030204" pitchFamily="34" charset="0"/>
                        </a:rPr>
                        <a:t>1h 19m 55s</a:t>
                      </a:r>
                    </a:p>
                  </a:txBody>
                  <a:tcPr anchor="ctr">
                    <a:noFill/>
                  </a:tcPr>
                </a:tc>
                <a:tc>
                  <a:txBody>
                    <a:bodyPr/>
                    <a:lstStyle/>
                    <a:p>
                      <a:pPr algn="ctr" fontAlgn="b"/>
                      <a:r>
                        <a:rPr lang="en-US" sz="1100" b="0" i="0" u="sng" strike="noStrike" kern="1200">
                          <a:solidFill>
                            <a:srgbClr val="92D050"/>
                          </a:solidFill>
                          <a:effectLst/>
                          <a:latin typeface="Calibri" panose="020F0502020204030204" pitchFamily="34" charset="0"/>
                          <a:ea typeface="+mn-ea"/>
                          <a:cs typeface="+mn-cs"/>
                          <a:hlinkClick r:id="rId10"/>
                        </a:rPr>
                        <a:t>Click here</a:t>
                      </a:r>
                      <a:endParaRPr lang="en-US" sz="1100" b="0" i="0" u="sng" strike="noStrike" kern="1200">
                        <a:solidFill>
                          <a:srgbClr val="92D050"/>
                        </a:solidFill>
                        <a:effectLst/>
                        <a:latin typeface="Calibri" panose="020F0502020204030204" pitchFamily="34" charset="0"/>
                        <a:ea typeface="+mn-ea"/>
                        <a:cs typeface="+mn-cs"/>
                      </a:endParaRPr>
                    </a:p>
                  </a:txBody>
                  <a:tcPr marL="9525" marR="9525" marT="9525" marB="0" anchor="ctr">
                    <a:noFill/>
                  </a:tcPr>
                </a:tc>
                <a:extLst>
                  <a:ext uri="{0D108BD9-81ED-4DB2-BD59-A6C34878D82A}">
                    <a16:rowId xmlns:a16="http://schemas.microsoft.com/office/drawing/2014/main" val="1543191058"/>
                  </a:ext>
                </a:extLst>
              </a:tr>
              <a:tr h="370840">
                <a:tc>
                  <a:txBody>
                    <a:bodyPr/>
                    <a:lstStyle/>
                    <a:p>
                      <a:pPr algn="l" fontAlgn="b"/>
                      <a:r>
                        <a:rPr lang="en-US" sz="1200" b="0" i="0" u="none" strike="noStrike" err="1">
                          <a:solidFill>
                            <a:schemeClr val="tx1"/>
                          </a:solidFill>
                          <a:effectLst/>
                          <a:latin typeface="Calibri" panose="020F0502020204030204" pitchFamily="34" charset="0"/>
                          <a:cs typeface="Calibri" panose="020F0502020204030204" pitchFamily="34" charset="0"/>
                        </a:rPr>
                        <a:t>Dataproc</a:t>
                      </a:r>
                      <a:r>
                        <a:rPr lang="en-US" sz="1200" b="0" i="0" u="none" strike="noStrike">
                          <a:solidFill>
                            <a:schemeClr val="tx1"/>
                          </a:solidFill>
                          <a:effectLst/>
                          <a:latin typeface="Calibri" panose="020F0502020204030204" pitchFamily="34" charset="0"/>
                          <a:cs typeface="Calibri" panose="020F0502020204030204" pitchFamily="34" charset="0"/>
                        </a:rPr>
                        <a:t> Operations (</a:t>
                      </a:r>
                      <a:r>
                        <a:rPr lang="en-US" sz="1200" b="0" i="0" u="none" strike="noStrike" err="1">
                          <a:solidFill>
                            <a:schemeClr val="tx1"/>
                          </a:solidFill>
                          <a:effectLst/>
                          <a:latin typeface="Calibri" panose="020F0502020204030204" pitchFamily="34" charset="0"/>
                          <a:cs typeface="Calibri" panose="020F0502020204030204" pitchFamily="34" charset="0"/>
                        </a:rPr>
                        <a:t>BigQuery</a:t>
                      </a:r>
                      <a:r>
                        <a:rPr lang="en-US" sz="1200" b="0" i="0" u="none" strike="noStrike">
                          <a:solidFill>
                            <a:schemeClr val="tx1"/>
                          </a:solidFill>
                          <a:effectLst/>
                          <a:latin typeface="Calibri" panose="020F0502020204030204" pitchFamily="34" charset="0"/>
                          <a:cs typeface="Calibri" panose="020F0502020204030204" pitchFamily="34" charset="0"/>
                        </a:rPr>
                        <a:t> Features and Capabilities –Chapter )</a:t>
                      </a:r>
                    </a:p>
                  </a:txBody>
                  <a:tcPr marL="9525" marR="9525" marT="9525" marB="0" anchor="ctr">
                    <a:noFill/>
                  </a:tcPr>
                </a:tc>
                <a:tc>
                  <a:txBody>
                    <a:bodyPr/>
                    <a:lstStyle/>
                    <a:p>
                      <a:pPr algn="ctr"/>
                      <a:r>
                        <a:rPr lang="en-US" sz="1200" b="0" i="0" u="none" strike="noStrike">
                          <a:solidFill>
                            <a:schemeClr val="tx1"/>
                          </a:solidFill>
                          <a:effectLst/>
                          <a:latin typeface="Calibri" panose="020F0502020204030204" pitchFamily="34" charset="0"/>
                        </a:rPr>
                        <a:t>Free</a:t>
                      </a:r>
                      <a:endParaRPr lang="en-US" sz="1200"/>
                    </a:p>
                  </a:txBody>
                  <a:tcPr anchor="ctr">
                    <a:noFill/>
                  </a:tcPr>
                </a:tc>
                <a:tc>
                  <a:txBody>
                    <a:bodyPr/>
                    <a:lstStyle/>
                    <a:p>
                      <a:r>
                        <a:rPr kumimoji="0" lang="en-US" sz="1200" b="0" i="0" u="none" strike="noStrike" kern="1200" cap="none" spc="0" normalizeH="0" baseline="0" noProof="0" err="1">
                          <a:ln>
                            <a:noFill/>
                          </a:ln>
                          <a:solidFill>
                            <a:prstClr val="white"/>
                          </a:solidFill>
                          <a:effectLst/>
                          <a:uLnTx/>
                          <a:uFillTx/>
                          <a:latin typeface="Calibri" panose="020F0502020204030204" pitchFamily="34" charset="0"/>
                          <a:ea typeface="+mn-ea"/>
                          <a:cs typeface="+mn-cs"/>
                        </a:rPr>
                        <a:t>Percipio</a:t>
                      </a:r>
                      <a:endParaRPr lang="en-US" sz="120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Online Course</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a:r>
                        <a:rPr lang="en-US" sz="1200" b="0" i="0" u="none" strike="noStrike" kern="1200">
                          <a:solidFill>
                            <a:schemeClr val="tx1"/>
                          </a:solidFill>
                          <a:effectLst/>
                          <a:latin typeface="Calibri" panose="020F0502020204030204" pitchFamily="34" charset="0"/>
                          <a:ea typeface="+mn-ea"/>
                          <a:cs typeface="+mn-cs"/>
                        </a:rPr>
                        <a:t>Intermediate</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a:r>
                        <a:rPr lang="en-US" sz="1200">
                          <a:solidFill>
                            <a:schemeClr val="tx1"/>
                          </a:solidFill>
                          <a:latin typeface="Calibri" panose="020F0502020204030204" pitchFamily="34" charset="0"/>
                          <a:cs typeface="Calibri" panose="020F0502020204030204" pitchFamily="34" charset="0"/>
                        </a:rPr>
                        <a:t>52m 1s</a:t>
                      </a:r>
                    </a:p>
                  </a:txBody>
                  <a:tcPr anchor="ctr">
                    <a:noFill/>
                  </a:tcPr>
                </a:tc>
                <a:tc>
                  <a:txBody>
                    <a:bodyPr/>
                    <a:lstStyle/>
                    <a:p>
                      <a:pPr algn="ctr" fontAlgn="b"/>
                      <a:r>
                        <a:rPr lang="en-US" sz="1100" b="0" i="0" u="sng" strike="noStrike" kern="1200">
                          <a:solidFill>
                            <a:srgbClr val="92D050"/>
                          </a:solidFill>
                          <a:effectLst/>
                          <a:latin typeface="Calibri" panose="020F0502020204030204" pitchFamily="34" charset="0"/>
                          <a:ea typeface="+mn-ea"/>
                          <a:cs typeface="+mn-cs"/>
                          <a:hlinkClick r:id="rId11"/>
                        </a:rPr>
                        <a:t>Click here</a:t>
                      </a:r>
                      <a:endParaRPr lang="en-US" sz="1100" b="0" i="0" u="sng" strike="noStrike" kern="1200">
                        <a:solidFill>
                          <a:srgbClr val="92D050"/>
                        </a:solidFill>
                        <a:effectLst/>
                        <a:latin typeface="Calibri" panose="020F0502020204030204" pitchFamily="34" charset="0"/>
                        <a:ea typeface="+mn-ea"/>
                        <a:cs typeface="+mn-cs"/>
                      </a:endParaRPr>
                    </a:p>
                  </a:txBody>
                  <a:tcPr marL="9525" marR="9525" marT="9525" marB="0" anchor="ctr">
                    <a:noFill/>
                  </a:tcPr>
                </a:tc>
                <a:extLst>
                  <a:ext uri="{0D108BD9-81ED-4DB2-BD59-A6C34878D82A}">
                    <a16:rowId xmlns:a16="http://schemas.microsoft.com/office/drawing/2014/main" val="747519693"/>
                  </a:ext>
                </a:extLst>
              </a:tr>
            </a:tbl>
          </a:graphicData>
        </a:graphic>
      </p:graphicFrame>
    </p:spTree>
    <p:extLst>
      <p:ext uri="{BB962C8B-B14F-4D97-AF65-F5344CB8AC3E}">
        <p14:creationId xmlns:p14="http://schemas.microsoft.com/office/powerpoint/2010/main" val="4276468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3" name="Rectangle 5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064EBA-5421-8EB0-322F-E62F6089E9B3}"/>
              </a:ext>
            </a:extLst>
          </p:cNvPr>
          <p:cNvSpPr>
            <a:spLocks noGrp="1"/>
          </p:cNvSpPr>
          <p:nvPr>
            <p:ph type="title"/>
          </p:nvPr>
        </p:nvSpPr>
        <p:spPr>
          <a:xfrm>
            <a:off x="873125" y="562769"/>
            <a:ext cx="2851417" cy="1253332"/>
          </a:xfrm>
        </p:spPr>
        <p:txBody>
          <a:bodyPr vert="horz" lIns="91440" tIns="45720" rIns="91440" bIns="45720" rtlCol="0" anchor="ctr">
            <a:normAutofit/>
          </a:bodyPr>
          <a:lstStyle/>
          <a:p>
            <a:r>
              <a:rPr lang="en-US" sz="2500" b="1" i="0">
                <a:solidFill>
                  <a:srgbClr val="FFFFFF"/>
                </a:solidFill>
                <a:effectLst/>
              </a:rPr>
              <a:t>Magic Quadrant</a:t>
            </a:r>
            <a:br>
              <a:rPr lang="en-US" sz="2500" b="0" i="0">
                <a:solidFill>
                  <a:srgbClr val="FFFFFF"/>
                </a:solidFill>
                <a:effectLst/>
              </a:rPr>
            </a:br>
            <a:r>
              <a:rPr lang="en-US" sz="2500" b="0" i="0">
                <a:solidFill>
                  <a:srgbClr val="FFFFFF"/>
                </a:solidFill>
                <a:effectLst/>
              </a:rPr>
              <a:t>	</a:t>
            </a:r>
            <a:r>
              <a:rPr lang="en-US" sz="1400" b="0" i="0">
                <a:solidFill>
                  <a:srgbClr val="FFFFFF"/>
                </a:solidFill>
                <a:effectLst/>
              </a:rPr>
              <a:t>                   </a:t>
            </a:r>
            <a:r>
              <a:rPr lang="en-US" sz="1200" b="0" i="0">
                <a:solidFill>
                  <a:srgbClr val="FFFFFF"/>
                </a:solidFill>
                <a:effectLst/>
              </a:rPr>
              <a:t>by Gartner</a:t>
            </a:r>
            <a:endParaRPr lang="en-US" sz="1200">
              <a:solidFill>
                <a:srgbClr val="FFFFFF"/>
              </a:solidFill>
            </a:endParaRPr>
          </a:p>
        </p:txBody>
      </p:sp>
      <p:sp>
        <p:nvSpPr>
          <p:cNvPr id="4" name="Text Placeholder 3">
            <a:extLst>
              <a:ext uri="{FF2B5EF4-FFF2-40B4-BE49-F238E27FC236}">
                <a16:creationId xmlns:a16="http://schemas.microsoft.com/office/drawing/2014/main" id="{B1B78F54-9E17-9287-AC24-AA9FE8A70AEC}"/>
              </a:ext>
            </a:extLst>
          </p:cNvPr>
          <p:cNvSpPr>
            <a:spLocks noGrp="1"/>
          </p:cNvSpPr>
          <p:nvPr>
            <p:ph type="body" sz="half" idx="2"/>
          </p:nvPr>
        </p:nvSpPr>
        <p:spPr>
          <a:xfrm>
            <a:off x="844549" y="1751013"/>
            <a:ext cx="2862444" cy="4794250"/>
          </a:xfrm>
        </p:spPr>
        <p:txBody>
          <a:bodyPr vert="horz" lIns="91440" tIns="45720" rIns="91440" bIns="45720" rtlCol="0">
            <a:noAutofit/>
          </a:bodyPr>
          <a:lstStyle/>
          <a:p>
            <a:pPr>
              <a:lnSpc>
                <a:spcPct val="110000"/>
              </a:lnSpc>
            </a:pPr>
            <a:r>
              <a:rPr lang="en-US" sz="1200" b="0" i="0">
                <a:solidFill>
                  <a:srgbClr val="FFFFFF"/>
                </a:solidFill>
                <a:effectLst/>
              </a:rPr>
              <a:t>A </a:t>
            </a:r>
            <a:r>
              <a:rPr lang="en-US" sz="1200" b="1" i="0">
                <a:solidFill>
                  <a:srgbClr val="FFFFFF"/>
                </a:solidFill>
                <a:effectLst/>
              </a:rPr>
              <a:t>Magic Quadrant </a:t>
            </a:r>
            <a:r>
              <a:rPr lang="en-US" sz="1200" b="0" i="0">
                <a:solidFill>
                  <a:srgbClr val="FFFFFF"/>
                </a:solidFill>
                <a:effectLst/>
              </a:rPr>
              <a:t>provides a graphical competitive positioning of four types of technology providers, in markets where growth is high and provider differentiation is distinct:</a:t>
            </a:r>
          </a:p>
          <a:p>
            <a:pPr indent="-228600">
              <a:lnSpc>
                <a:spcPct val="110000"/>
              </a:lnSpc>
              <a:buFont typeface="Arial" panose="020B0604020202020204" pitchFamily="34" charset="0"/>
              <a:buChar char="•"/>
            </a:pPr>
            <a:r>
              <a:rPr lang="en-US" sz="1200" b="1" i="0">
                <a:solidFill>
                  <a:srgbClr val="FFFFFF"/>
                </a:solidFill>
                <a:effectLst/>
              </a:rPr>
              <a:t>Leaders</a:t>
            </a:r>
            <a:r>
              <a:rPr lang="en-US" sz="1200" b="0" i="0">
                <a:solidFill>
                  <a:srgbClr val="FFFFFF"/>
                </a:solidFill>
                <a:effectLst/>
              </a:rPr>
              <a:t> execute well against their current vision and are well positioned for tomorrow.</a:t>
            </a:r>
          </a:p>
          <a:p>
            <a:pPr indent="-228600">
              <a:lnSpc>
                <a:spcPct val="110000"/>
              </a:lnSpc>
              <a:buFont typeface="Arial" panose="020B0604020202020204" pitchFamily="34" charset="0"/>
              <a:buChar char="•"/>
            </a:pPr>
            <a:r>
              <a:rPr lang="en-US" sz="1200" b="1" i="0">
                <a:solidFill>
                  <a:srgbClr val="FFFFFF"/>
                </a:solidFill>
                <a:effectLst/>
              </a:rPr>
              <a:t>Visionaries</a:t>
            </a:r>
            <a:r>
              <a:rPr lang="en-US" sz="1200" b="0" i="0">
                <a:solidFill>
                  <a:srgbClr val="FFFFFF"/>
                </a:solidFill>
                <a:effectLst/>
              </a:rPr>
              <a:t> understand where the market is going or have a vision for changing market rules, but do not yet execute well.</a:t>
            </a:r>
          </a:p>
          <a:p>
            <a:pPr indent="-228600">
              <a:lnSpc>
                <a:spcPct val="110000"/>
              </a:lnSpc>
              <a:buFont typeface="Arial" panose="020B0604020202020204" pitchFamily="34" charset="0"/>
              <a:buChar char="•"/>
            </a:pPr>
            <a:r>
              <a:rPr lang="en-US" sz="1200" b="1" i="0">
                <a:solidFill>
                  <a:srgbClr val="FFFFFF"/>
                </a:solidFill>
                <a:effectLst/>
              </a:rPr>
              <a:t>Niche Players </a:t>
            </a:r>
            <a:r>
              <a:rPr lang="en-US" sz="1200" b="0" i="0">
                <a:solidFill>
                  <a:srgbClr val="FFFFFF"/>
                </a:solidFill>
                <a:effectLst/>
              </a:rPr>
              <a:t>focus successfully on a small segment or are unfocused and do not out-innovate or outperform others.</a:t>
            </a:r>
          </a:p>
          <a:p>
            <a:pPr indent="-228600">
              <a:lnSpc>
                <a:spcPct val="110000"/>
              </a:lnSpc>
              <a:buFont typeface="Arial" panose="020B0604020202020204" pitchFamily="34" charset="0"/>
              <a:buChar char="•"/>
            </a:pPr>
            <a:r>
              <a:rPr lang="en-US" sz="1200" b="1" i="0">
                <a:solidFill>
                  <a:srgbClr val="FFFFFF"/>
                </a:solidFill>
                <a:effectLst/>
              </a:rPr>
              <a:t>Challengers</a:t>
            </a:r>
            <a:r>
              <a:rPr lang="en-US" sz="1200" b="0" i="0">
                <a:solidFill>
                  <a:srgbClr val="FFFFFF"/>
                </a:solidFill>
                <a:effectLst/>
              </a:rPr>
              <a:t> execute well today or may dominate a large segment, but do not demonstrate an understanding of market direction.</a:t>
            </a:r>
          </a:p>
          <a:p>
            <a:pPr indent="-228600">
              <a:lnSpc>
                <a:spcPct val="110000"/>
              </a:lnSpc>
              <a:buFont typeface="Arial" panose="020B0604020202020204" pitchFamily="34" charset="0"/>
              <a:buChar char="•"/>
            </a:pPr>
            <a:endParaRPr lang="en-US" sz="1200">
              <a:solidFill>
                <a:srgbClr val="FFFFFF"/>
              </a:solidFill>
            </a:endParaRPr>
          </a:p>
        </p:txBody>
      </p:sp>
      <p:grpSp>
        <p:nvGrpSpPr>
          <p:cNvPr id="61" name="Group 60">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2"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3"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4"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9"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3" name="Picture 4" descr="A picture containing scatter chart&#10;&#10;Description automatically generated">
            <a:extLst>
              <a:ext uri="{FF2B5EF4-FFF2-40B4-BE49-F238E27FC236}">
                <a16:creationId xmlns:a16="http://schemas.microsoft.com/office/drawing/2014/main" id="{1F2F69FE-EA7B-232E-2E5D-63738F158DD1}"/>
              </a:ext>
            </a:extLst>
          </p:cNvPr>
          <p:cNvPicPr>
            <a:picLocks noChangeAspect="1"/>
          </p:cNvPicPr>
          <p:nvPr/>
        </p:nvPicPr>
        <p:blipFill rotWithShape="1">
          <a:blip r:embed="rId3"/>
          <a:srcRect t="1575"/>
          <a:stretch/>
        </p:blipFill>
        <p:spPr>
          <a:xfrm>
            <a:off x="4905737" y="-838"/>
            <a:ext cx="6715760" cy="6972822"/>
          </a:xfrm>
          <a:prstGeom prst="rect">
            <a:avLst/>
          </a:prstGeom>
        </p:spPr>
      </p:pic>
      <p:sp>
        <p:nvSpPr>
          <p:cNvPr id="7" name="Rectangle: Rounded Corners 6">
            <a:extLst>
              <a:ext uri="{FF2B5EF4-FFF2-40B4-BE49-F238E27FC236}">
                <a16:creationId xmlns:a16="http://schemas.microsoft.com/office/drawing/2014/main" id="{7DA9C6D2-F011-0C60-F374-CEAAB1009695}"/>
              </a:ext>
            </a:extLst>
          </p:cNvPr>
          <p:cNvSpPr/>
          <p:nvPr/>
        </p:nvSpPr>
        <p:spPr>
          <a:xfrm>
            <a:off x="5164399" y="100474"/>
            <a:ext cx="829518" cy="32794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64366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3511-24FF-2690-690D-04678F71DDEB}"/>
              </a:ext>
            </a:extLst>
          </p:cNvPr>
          <p:cNvSpPr>
            <a:spLocks noGrp="1"/>
          </p:cNvSpPr>
          <p:nvPr>
            <p:ph type="title"/>
          </p:nvPr>
        </p:nvSpPr>
        <p:spPr>
          <a:xfrm>
            <a:off x="742279" y="932507"/>
            <a:ext cx="10208418" cy="1163782"/>
          </a:xfrm>
        </p:spPr>
        <p:txBody>
          <a:bodyPr/>
          <a:lstStyle/>
          <a:p>
            <a:r>
              <a:rPr lang="en-US" err="1"/>
              <a:t>Bigquery</a:t>
            </a:r>
            <a:r>
              <a:rPr lang="en-US"/>
              <a:t> EXTERNAL TRAININGS</a:t>
            </a:r>
          </a:p>
        </p:txBody>
      </p:sp>
      <p:graphicFrame>
        <p:nvGraphicFramePr>
          <p:cNvPr id="6" name="Table 6">
            <a:extLst>
              <a:ext uri="{FF2B5EF4-FFF2-40B4-BE49-F238E27FC236}">
                <a16:creationId xmlns:a16="http://schemas.microsoft.com/office/drawing/2014/main" id="{F8605481-3218-CD86-F531-90566FFADCE1}"/>
              </a:ext>
            </a:extLst>
          </p:cNvPr>
          <p:cNvGraphicFramePr>
            <a:graphicFrameLocks noGrp="1"/>
          </p:cNvGraphicFramePr>
          <p:nvPr>
            <p:ph idx="1"/>
            <p:extLst>
              <p:ext uri="{D42A27DB-BD31-4B8C-83A1-F6EECF244321}">
                <p14:modId xmlns:p14="http://schemas.microsoft.com/office/powerpoint/2010/main" val="3128025653"/>
              </p:ext>
            </p:extLst>
          </p:nvPr>
        </p:nvGraphicFramePr>
        <p:xfrm>
          <a:off x="866152" y="1944935"/>
          <a:ext cx="11083301" cy="3590290"/>
        </p:xfrm>
        <a:graphic>
          <a:graphicData uri="http://schemas.openxmlformats.org/drawingml/2006/table">
            <a:tbl>
              <a:tblPr firstRow="1" bandRow="1">
                <a:tableStyleId>{5C22544A-7EE6-4342-B048-85BDC9FD1C3A}</a:tableStyleId>
              </a:tblPr>
              <a:tblGrid>
                <a:gridCol w="3407083">
                  <a:extLst>
                    <a:ext uri="{9D8B030D-6E8A-4147-A177-3AD203B41FA5}">
                      <a16:colId xmlns:a16="http://schemas.microsoft.com/office/drawing/2014/main" val="336528550"/>
                    </a:ext>
                  </a:extLst>
                </a:gridCol>
                <a:gridCol w="1682502">
                  <a:extLst>
                    <a:ext uri="{9D8B030D-6E8A-4147-A177-3AD203B41FA5}">
                      <a16:colId xmlns:a16="http://schemas.microsoft.com/office/drawing/2014/main" val="4128234371"/>
                    </a:ext>
                  </a:extLst>
                </a:gridCol>
                <a:gridCol w="1149790">
                  <a:extLst>
                    <a:ext uri="{9D8B030D-6E8A-4147-A177-3AD203B41FA5}">
                      <a16:colId xmlns:a16="http://schemas.microsoft.com/office/drawing/2014/main" val="89622984"/>
                    </a:ext>
                  </a:extLst>
                </a:gridCol>
                <a:gridCol w="1179970">
                  <a:extLst>
                    <a:ext uri="{9D8B030D-6E8A-4147-A177-3AD203B41FA5}">
                      <a16:colId xmlns:a16="http://schemas.microsoft.com/office/drawing/2014/main" val="3885155194"/>
                    </a:ext>
                  </a:extLst>
                </a:gridCol>
                <a:gridCol w="1511929">
                  <a:extLst>
                    <a:ext uri="{9D8B030D-6E8A-4147-A177-3AD203B41FA5}">
                      <a16:colId xmlns:a16="http://schemas.microsoft.com/office/drawing/2014/main" val="2922539012"/>
                    </a:ext>
                  </a:extLst>
                </a:gridCol>
                <a:gridCol w="1128986">
                  <a:extLst>
                    <a:ext uri="{9D8B030D-6E8A-4147-A177-3AD203B41FA5}">
                      <a16:colId xmlns:a16="http://schemas.microsoft.com/office/drawing/2014/main" val="3392502707"/>
                    </a:ext>
                  </a:extLst>
                </a:gridCol>
                <a:gridCol w="1023041">
                  <a:extLst>
                    <a:ext uri="{9D8B030D-6E8A-4147-A177-3AD203B41FA5}">
                      <a16:colId xmlns:a16="http://schemas.microsoft.com/office/drawing/2014/main" val="2120099441"/>
                    </a:ext>
                  </a:extLst>
                </a:gridCol>
              </a:tblGrid>
              <a:tr h="193872">
                <a:tc>
                  <a:txBody>
                    <a:bodyPr/>
                    <a:lstStyle/>
                    <a:p>
                      <a:r>
                        <a:rPr lang="en-US"/>
                        <a:t>Training</a:t>
                      </a:r>
                    </a:p>
                  </a:txBody>
                  <a:tcPr anchor="ctr">
                    <a:noFill/>
                  </a:tcPr>
                </a:tc>
                <a:tc>
                  <a:txBody>
                    <a:bodyPr/>
                    <a:lstStyle/>
                    <a:p>
                      <a:pPr algn="l"/>
                      <a:r>
                        <a:rPr lang="en-US"/>
                        <a:t>Tuition</a:t>
                      </a:r>
                    </a:p>
                  </a:txBody>
                  <a:tcPr anchor="ctr">
                    <a:noFill/>
                  </a:tcPr>
                </a:tc>
                <a:tc>
                  <a:txBody>
                    <a:bodyPr/>
                    <a:lstStyle/>
                    <a:p>
                      <a:pPr algn="l"/>
                      <a:r>
                        <a:rPr lang="en-US"/>
                        <a:t>Provider</a:t>
                      </a:r>
                    </a:p>
                  </a:txBody>
                  <a:tcPr anchor="ctr">
                    <a:noFill/>
                  </a:tcPr>
                </a:tc>
                <a:tc>
                  <a:txBody>
                    <a:bodyPr/>
                    <a:lstStyle/>
                    <a:p>
                      <a:pPr algn="l"/>
                      <a:r>
                        <a:rPr lang="en-US"/>
                        <a:t>Type</a:t>
                      </a:r>
                    </a:p>
                  </a:txBody>
                  <a:tcPr anchor="ctr">
                    <a:noFill/>
                  </a:tcPr>
                </a:tc>
                <a:tc>
                  <a:txBody>
                    <a:bodyPr/>
                    <a:lstStyle/>
                    <a:p>
                      <a:pPr algn="l"/>
                      <a:r>
                        <a:rPr lang="en-US"/>
                        <a:t>Content level</a:t>
                      </a:r>
                    </a:p>
                  </a:txBody>
                  <a:tcPr anchor="ctr">
                    <a:noFill/>
                  </a:tcPr>
                </a:tc>
                <a:tc>
                  <a:txBody>
                    <a:bodyPr/>
                    <a:lstStyle/>
                    <a:p>
                      <a:pPr algn="l"/>
                      <a:r>
                        <a:rPr lang="en-US"/>
                        <a:t>Duration</a:t>
                      </a:r>
                    </a:p>
                  </a:txBody>
                  <a:tcPr anchor="ctr">
                    <a:noFill/>
                  </a:tcPr>
                </a:tc>
                <a:tc>
                  <a:txBody>
                    <a:bodyPr/>
                    <a:lstStyle/>
                    <a:p>
                      <a:pPr algn="l"/>
                      <a:r>
                        <a:rPr lang="en-US"/>
                        <a:t>Link</a:t>
                      </a:r>
                    </a:p>
                  </a:txBody>
                  <a:tcPr anchor="ctr">
                    <a:noFill/>
                  </a:tcPr>
                </a:tc>
                <a:extLst>
                  <a:ext uri="{0D108BD9-81ED-4DB2-BD59-A6C34878D82A}">
                    <a16:rowId xmlns:a16="http://schemas.microsoft.com/office/drawing/2014/main" val="2392971106"/>
                  </a:ext>
                </a:extLst>
              </a:tr>
              <a:tr h="370840">
                <a:tc>
                  <a:txBody>
                    <a:bodyPr/>
                    <a:lstStyle/>
                    <a:p>
                      <a:pPr algn="l" fontAlgn="b"/>
                      <a:r>
                        <a:rPr lang="en-US" sz="1200" b="0" i="0" u="none" strike="noStrike">
                          <a:solidFill>
                            <a:schemeClr val="tx1"/>
                          </a:solidFill>
                          <a:effectLst/>
                          <a:latin typeface="Calibri" panose="020F0502020204030204" pitchFamily="34" charset="0"/>
                        </a:rPr>
                        <a:t>Working with </a:t>
                      </a:r>
                      <a:r>
                        <a:rPr lang="en-US" sz="1200" b="0" i="0" u="none" strike="noStrike" err="1">
                          <a:solidFill>
                            <a:schemeClr val="tx1"/>
                          </a:solidFill>
                          <a:effectLst/>
                          <a:latin typeface="Calibri" panose="020F0502020204030204" pitchFamily="34" charset="0"/>
                        </a:rPr>
                        <a:t>BigQuery</a:t>
                      </a:r>
                      <a:endParaRPr lang="en-US" sz="1200" b="0" i="0" u="none" strike="noStrike">
                        <a:solidFill>
                          <a:schemeClr val="tx1"/>
                        </a:solidFill>
                        <a:effectLst/>
                        <a:latin typeface="Calibri" panose="020F0502020204030204" pitchFamily="34" charset="0"/>
                      </a:endParaRPr>
                    </a:p>
                  </a:txBody>
                  <a:tcPr marL="9525" marR="9525" marT="9525" marB="0" anchor="ctr">
                    <a:noFill/>
                  </a:tcPr>
                </a:tc>
                <a:tc>
                  <a:txBody>
                    <a:bodyPr/>
                    <a:lstStyle/>
                    <a:p>
                      <a:pPr algn="l" fontAlgn="b"/>
                      <a:r>
                        <a:rPr lang="en-US" sz="1200" b="0" i="0" u="none" strike="noStrike">
                          <a:solidFill>
                            <a:schemeClr val="tx1"/>
                          </a:solidFill>
                          <a:effectLst/>
                          <a:latin typeface="Calibri" panose="020F0502020204030204" pitchFamily="34" charset="0"/>
                        </a:rPr>
                        <a:t>Enroll for free </a:t>
                      </a:r>
                    </a:p>
                  </a:txBody>
                  <a:tcPr marL="9525" marR="9525" marT="9525" marB="0" anchor="ctr">
                    <a:noFill/>
                  </a:tcPr>
                </a:tc>
                <a:tc>
                  <a:txBody>
                    <a:bodyPr/>
                    <a:lstStyle/>
                    <a:p>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Coursera</a:t>
                      </a: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Online Course</a:t>
                      </a:r>
                    </a:p>
                  </a:txBody>
                  <a:tcPr anchor="ctr">
                    <a:noFill/>
                  </a:tcPr>
                </a:tc>
                <a:tc>
                  <a:txBody>
                    <a:bodyPr/>
                    <a:lstStyle/>
                    <a:p>
                      <a:pPr algn="ctr" fontAlgn="b"/>
                      <a:r>
                        <a:rPr lang="en-US" sz="1200" b="0" i="0" u="none" strike="noStrike">
                          <a:solidFill>
                            <a:schemeClr val="tx1"/>
                          </a:solidFill>
                          <a:effectLst/>
                          <a:latin typeface="Calibri" panose="020F0502020204030204" pitchFamily="34" charset="0"/>
                        </a:rPr>
                        <a:t>Beginner-friendly</a:t>
                      </a:r>
                    </a:p>
                  </a:txBody>
                  <a:tcPr marL="9525" marR="9525" marT="9525" marB="0" anchor="ctr">
                    <a:noFill/>
                  </a:tcPr>
                </a:tc>
                <a:tc>
                  <a:txBody>
                    <a:bodyPr/>
                    <a:lstStyle/>
                    <a:p>
                      <a:pPr algn="ctr" fontAlgn="b"/>
                      <a:r>
                        <a:rPr lang="en-US" sz="1200" b="0" i="0" u="none" strike="noStrike">
                          <a:solidFill>
                            <a:schemeClr val="tx1"/>
                          </a:solidFill>
                          <a:effectLst/>
                          <a:latin typeface="Calibri" panose="020F0502020204030204" pitchFamily="34" charset="0"/>
                        </a:rPr>
                        <a:t>1h</a:t>
                      </a:r>
                    </a:p>
                  </a:txBody>
                  <a:tcPr marL="9525" marR="9525" marT="9525" marB="0" anchor="ctr">
                    <a:noFill/>
                  </a:tcPr>
                </a:tc>
                <a:tc>
                  <a:txBody>
                    <a:bodyPr/>
                    <a:lstStyle/>
                    <a:p>
                      <a:pPr algn="ctr" fontAlgn="b"/>
                      <a:r>
                        <a:rPr lang="en-US" sz="1100" b="0" i="0" u="sng" strike="noStrike">
                          <a:solidFill>
                            <a:srgbClr val="0563C1"/>
                          </a:solidFill>
                          <a:effectLst/>
                          <a:latin typeface="Calibri" panose="020F0502020204030204" pitchFamily="34" charset="0"/>
                          <a:hlinkClick r:id="rId2"/>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3412877367"/>
                  </a:ext>
                </a:extLst>
              </a:tr>
              <a:tr h="370840">
                <a:tc>
                  <a:txBody>
                    <a:bodyPr/>
                    <a:lstStyle/>
                    <a:p>
                      <a:pPr algn="l" fontAlgn="b"/>
                      <a:r>
                        <a:rPr lang="en-US" sz="1200" b="0" i="0" u="none" strike="noStrike">
                          <a:solidFill>
                            <a:schemeClr val="tx1"/>
                          </a:solidFill>
                          <a:effectLst/>
                          <a:latin typeface="Calibri" panose="020F0502020204030204" pitchFamily="34" charset="0"/>
                        </a:rPr>
                        <a:t>Exploring ​and ​Preparing ​your ​Data with </a:t>
                      </a:r>
                      <a:r>
                        <a:rPr lang="en-US" sz="1200" b="0" i="0" u="none" strike="noStrike" err="1">
                          <a:solidFill>
                            <a:schemeClr val="tx1"/>
                          </a:solidFill>
                          <a:effectLst/>
                          <a:latin typeface="Calibri" panose="020F0502020204030204" pitchFamily="34" charset="0"/>
                        </a:rPr>
                        <a:t>BigQuery</a:t>
                      </a:r>
                      <a:endParaRPr lang="en-US" sz="1200" b="0" i="0" u="none" strike="noStrike">
                        <a:solidFill>
                          <a:schemeClr val="tx1"/>
                        </a:solidFill>
                        <a:effectLst/>
                        <a:latin typeface="Calibri" panose="020F0502020204030204" pitchFamily="34" charset="0"/>
                      </a:endParaRPr>
                    </a:p>
                  </a:txBody>
                  <a:tcPr marL="9525" marR="9525" marT="9525" marB="0" anchor="ctr">
                    <a:noFill/>
                  </a:tcPr>
                </a:tc>
                <a:tc>
                  <a:txBody>
                    <a:bodyPr/>
                    <a:lstStyle/>
                    <a:p>
                      <a:pPr algn="l" fontAlgn="b"/>
                      <a:r>
                        <a:rPr lang="en-US" sz="1200" b="0" i="0" u="none" strike="noStrike">
                          <a:solidFill>
                            <a:schemeClr val="tx1"/>
                          </a:solidFill>
                          <a:effectLst/>
                          <a:latin typeface="Calibri" panose="020F0502020204030204" pitchFamily="34" charset="0"/>
                        </a:rPr>
                        <a:t>Try for Free: Enroll to start your 7-day full access free trial</a:t>
                      </a:r>
                    </a:p>
                  </a:txBody>
                  <a:tcPr marL="9525" marR="9525" marT="9525" marB="0" anchor="ctr">
                    <a:noFill/>
                  </a:tcPr>
                </a:tc>
                <a:tc>
                  <a:txBody>
                    <a:bodyPr/>
                    <a:lstStyle/>
                    <a:p>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Google Cloud via Coursera</a:t>
                      </a: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Online Course</a:t>
                      </a:r>
                    </a:p>
                  </a:txBody>
                  <a:tcPr anchor="ctr">
                    <a:noFill/>
                  </a:tcPr>
                </a:tc>
                <a:tc>
                  <a:txBody>
                    <a:bodyPr/>
                    <a:lstStyle/>
                    <a:p>
                      <a:pPr algn="ctr" fontAlgn="b"/>
                      <a:r>
                        <a:rPr lang="en-US" sz="1200" b="0" i="0" u="none" strike="noStrike">
                          <a:solidFill>
                            <a:schemeClr val="tx1"/>
                          </a:solidFill>
                          <a:effectLst/>
                          <a:latin typeface="Calibri" panose="020F0502020204030204" pitchFamily="34" charset="0"/>
                        </a:rPr>
                        <a:t>Beginner Level</a:t>
                      </a:r>
                    </a:p>
                  </a:txBody>
                  <a:tcPr marL="9525" marR="9525" marT="9525" marB="0" anchor="ctr">
                    <a:noFill/>
                  </a:tcPr>
                </a:tc>
                <a:tc>
                  <a:txBody>
                    <a:bodyPr/>
                    <a:lstStyle/>
                    <a:p>
                      <a:pPr algn="ctr" fontAlgn="b"/>
                      <a:r>
                        <a:rPr lang="en-US" sz="1200" b="0" i="0" u="none" strike="noStrike">
                          <a:solidFill>
                            <a:schemeClr val="tx1"/>
                          </a:solidFill>
                          <a:effectLst/>
                          <a:latin typeface="Calibri" panose="020F0502020204030204" pitchFamily="34" charset="0"/>
                        </a:rPr>
                        <a:t>Approx. 8 hours to complete (Shareable Certificate)</a:t>
                      </a:r>
                    </a:p>
                  </a:txBody>
                  <a:tcPr marL="9525" marR="9525" marT="9525" marB="0" anchor="ctr">
                    <a:noFill/>
                  </a:tcPr>
                </a:tc>
                <a:tc>
                  <a:txBody>
                    <a:bodyPr/>
                    <a:lstStyle/>
                    <a:p>
                      <a:pPr algn="ctr" fontAlgn="b"/>
                      <a:r>
                        <a:rPr lang="en-US" sz="1100" b="0" i="0" u="sng" strike="noStrike">
                          <a:solidFill>
                            <a:srgbClr val="0563C1"/>
                          </a:solidFill>
                          <a:effectLst/>
                          <a:latin typeface="Calibri" panose="020F0502020204030204" pitchFamily="34" charset="0"/>
                          <a:hlinkClick r:id="rId3"/>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938516069"/>
                  </a:ext>
                </a:extLst>
              </a:tr>
              <a:tr h="370840">
                <a:tc>
                  <a:txBody>
                    <a:bodyPr/>
                    <a:lstStyle/>
                    <a:p>
                      <a:pPr algn="l" fontAlgn="b"/>
                      <a:r>
                        <a:rPr lang="en-US" sz="1200" b="0" i="0" u="none" strike="noStrike">
                          <a:solidFill>
                            <a:schemeClr val="tx1"/>
                          </a:solidFill>
                          <a:effectLst/>
                          <a:latin typeface="Calibri" panose="020F0502020204030204" pitchFamily="34" charset="0"/>
                        </a:rPr>
                        <a:t>Achieving Advanced Insights with </a:t>
                      </a:r>
                      <a:r>
                        <a:rPr lang="en-US" sz="1200" b="0" i="0" u="none" strike="noStrike" err="1">
                          <a:solidFill>
                            <a:schemeClr val="tx1"/>
                          </a:solidFill>
                          <a:effectLst/>
                          <a:latin typeface="Calibri" panose="020F0502020204030204" pitchFamily="34" charset="0"/>
                        </a:rPr>
                        <a:t>BigQuery</a:t>
                      </a:r>
                      <a:endParaRPr lang="en-US" sz="1200" b="0" i="0" u="none" strike="noStrike">
                        <a:solidFill>
                          <a:schemeClr val="tx1"/>
                        </a:solidFill>
                        <a:effectLst/>
                        <a:latin typeface="Calibri" panose="020F0502020204030204" pitchFamily="34" charset="0"/>
                      </a:endParaRPr>
                    </a:p>
                  </a:txBody>
                  <a:tcPr marL="9525" marR="9525" marT="9525" marB="0" anchor="ctr">
                    <a:noFill/>
                  </a:tcPr>
                </a:tc>
                <a:tc>
                  <a:txBody>
                    <a:bodyPr/>
                    <a:lstStyle/>
                    <a:p>
                      <a:pPr algn="l" fontAlgn="b"/>
                      <a:r>
                        <a:rPr lang="en-US" sz="1200" b="0" i="0" u="none" strike="noStrike">
                          <a:solidFill>
                            <a:schemeClr val="tx1"/>
                          </a:solidFill>
                          <a:effectLst/>
                          <a:latin typeface="Calibri" panose="020F0502020204030204" pitchFamily="34" charset="0"/>
                        </a:rPr>
                        <a:t>Try for Free: Enroll to start your 7-day full access free trial</a:t>
                      </a:r>
                    </a:p>
                  </a:txBody>
                  <a:tcPr marL="9525" marR="9525" marT="9525" marB="0" anchor="ctr">
                    <a:noFill/>
                  </a:tcPr>
                </a:tc>
                <a:tc>
                  <a:txBody>
                    <a:bodyPr/>
                    <a:lstStyle/>
                    <a:p>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Google Cloud via Coursera</a:t>
                      </a: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Online Course</a:t>
                      </a:r>
                    </a:p>
                  </a:txBody>
                  <a:tcPr anchor="ctr">
                    <a:noFill/>
                  </a:tcPr>
                </a:tc>
                <a:tc>
                  <a:txBody>
                    <a:bodyPr/>
                    <a:lstStyle/>
                    <a:p>
                      <a:pPr algn="ctr" fontAlgn="b"/>
                      <a:r>
                        <a:rPr lang="en-US" sz="1200" b="0" i="0" u="none" strike="noStrike">
                          <a:solidFill>
                            <a:schemeClr val="tx1"/>
                          </a:solidFill>
                          <a:effectLst/>
                          <a:latin typeface="Calibri" panose="020F0502020204030204" pitchFamily="34" charset="0"/>
                        </a:rPr>
                        <a:t>Beginner Level</a:t>
                      </a:r>
                    </a:p>
                  </a:txBody>
                  <a:tcPr marL="9525" marR="9525" marT="9525" marB="0" anchor="ctr">
                    <a:noFill/>
                  </a:tcPr>
                </a:tc>
                <a:tc>
                  <a:txBody>
                    <a:bodyPr/>
                    <a:lstStyle/>
                    <a:p>
                      <a:pPr algn="ctr" fontAlgn="b"/>
                      <a:r>
                        <a:rPr lang="en-US" sz="1200" b="0" i="0" u="none" strike="noStrike">
                          <a:solidFill>
                            <a:schemeClr val="tx1"/>
                          </a:solidFill>
                          <a:effectLst/>
                          <a:latin typeface="Calibri" panose="020F0502020204030204" pitchFamily="34" charset="0"/>
                        </a:rPr>
                        <a:t>Approx. 7 hours to complete  (Shareable Certificate)</a:t>
                      </a:r>
                    </a:p>
                  </a:txBody>
                  <a:tcPr marL="9525" marR="9525" marT="9525" marB="0" anchor="ctr">
                    <a:noFill/>
                  </a:tcPr>
                </a:tc>
                <a:tc>
                  <a:txBody>
                    <a:bodyPr/>
                    <a:lstStyle/>
                    <a:p>
                      <a:pPr algn="ctr" fontAlgn="b"/>
                      <a:r>
                        <a:rPr lang="en-US" sz="1100" b="0" i="0" u="sng" strike="noStrike">
                          <a:solidFill>
                            <a:srgbClr val="0563C1"/>
                          </a:solidFill>
                          <a:effectLst/>
                          <a:latin typeface="Calibri" panose="020F0502020204030204" pitchFamily="34" charset="0"/>
                          <a:hlinkClick r:id="rId4"/>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2845071114"/>
                  </a:ext>
                </a:extLst>
              </a:tr>
              <a:tr h="370840">
                <a:tc>
                  <a:txBody>
                    <a:bodyPr/>
                    <a:lstStyle/>
                    <a:p>
                      <a:pPr algn="l" fontAlgn="b"/>
                      <a:r>
                        <a:rPr lang="en-US" sz="1200" b="0" i="0" u="none" strike="noStrike" err="1">
                          <a:solidFill>
                            <a:schemeClr val="tx1"/>
                          </a:solidFill>
                          <a:effectLst/>
                          <a:latin typeface="Calibri" panose="020F0502020204030204" pitchFamily="34" charset="0"/>
                        </a:rPr>
                        <a:t>BigQuery</a:t>
                      </a:r>
                      <a:r>
                        <a:rPr lang="en-US" sz="1200" b="0" i="0" u="none" strike="noStrike">
                          <a:solidFill>
                            <a:schemeClr val="tx1"/>
                          </a:solidFill>
                          <a:effectLst/>
                          <a:latin typeface="Calibri" panose="020F0502020204030204" pitchFamily="34" charset="0"/>
                        </a:rPr>
                        <a:t> Fundamentals for Oracle Professionals</a:t>
                      </a:r>
                    </a:p>
                  </a:txBody>
                  <a:tcPr marL="9525" marR="9525" marT="9525" marB="0" anchor="ctr">
                    <a:noFill/>
                  </a:tcPr>
                </a:tc>
                <a:tc>
                  <a:txBody>
                    <a:bodyPr/>
                    <a:lstStyle/>
                    <a:p>
                      <a:pPr algn="l" fontAlgn="b"/>
                      <a:r>
                        <a:rPr lang="en-US" sz="1200" b="0" i="0" u="none" strike="noStrike">
                          <a:solidFill>
                            <a:schemeClr val="tx1"/>
                          </a:solidFill>
                          <a:effectLst/>
                          <a:latin typeface="Calibri" panose="020F0502020204030204" pitchFamily="34" charset="0"/>
                        </a:rPr>
                        <a:t>Free Online Course (Audit)</a:t>
                      </a:r>
                    </a:p>
                  </a:txBody>
                  <a:tcPr marL="9525" marR="9525" marT="9525" marB="0" anchor="ctr">
                    <a:noFill/>
                  </a:tcPr>
                </a:tc>
                <a:tc>
                  <a:txBody>
                    <a:bodyPr/>
                    <a:lstStyle/>
                    <a:p>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Google Cloud via Coursera</a:t>
                      </a: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Online Course</a:t>
                      </a:r>
                    </a:p>
                  </a:txBody>
                  <a:tcPr anchor="ctr">
                    <a:noFill/>
                  </a:tcPr>
                </a:tc>
                <a:tc>
                  <a:txBody>
                    <a:bodyPr/>
                    <a:lstStyle/>
                    <a:p>
                      <a:pPr algn="ctr" fontAlgn="b"/>
                      <a:r>
                        <a:rPr lang="en-US" sz="1200" b="0" i="0" u="none" strike="noStrike">
                          <a:solidFill>
                            <a:schemeClr val="tx1"/>
                          </a:solidFill>
                          <a:effectLst/>
                          <a:latin typeface="Calibri" panose="020F0502020204030204" pitchFamily="34" charset="0"/>
                        </a:rPr>
                        <a:t>Intermediate</a:t>
                      </a:r>
                    </a:p>
                  </a:txBody>
                  <a:tcPr marL="9525" marR="9525" marT="9525" marB="0" anchor="ctr">
                    <a:noFill/>
                  </a:tcPr>
                </a:tc>
                <a:tc>
                  <a:txBody>
                    <a:bodyPr/>
                    <a:lstStyle/>
                    <a:p>
                      <a:pPr algn="ctr" fontAlgn="b"/>
                      <a:r>
                        <a:rPr lang="en-US" sz="1200" b="0" i="0" u="none" strike="noStrike">
                          <a:solidFill>
                            <a:schemeClr val="tx1"/>
                          </a:solidFill>
                          <a:effectLst/>
                          <a:latin typeface="Calibri" panose="020F0502020204030204" pitchFamily="34" charset="0"/>
                        </a:rPr>
                        <a:t>2 weeks long</a:t>
                      </a:r>
                    </a:p>
                  </a:txBody>
                  <a:tcPr marL="9525" marR="9525" marT="9525" marB="0" anchor="ctr">
                    <a:noFill/>
                  </a:tcPr>
                </a:tc>
                <a:tc>
                  <a:txBody>
                    <a:bodyPr/>
                    <a:lstStyle/>
                    <a:p>
                      <a:pPr algn="ctr" fontAlgn="b"/>
                      <a:r>
                        <a:rPr lang="en-US" sz="1100" b="0" i="0" u="sng" strike="noStrike">
                          <a:solidFill>
                            <a:srgbClr val="0563C1"/>
                          </a:solidFill>
                          <a:effectLst/>
                          <a:latin typeface="Calibri" panose="020F0502020204030204" pitchFamily="34" charset="0"/>
                          <a:hlinkClick r:id="rId5"/>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2015191165"/>
                  </a:ext>
                </a:extLst>
              </a:tr>
              <a:tr h="370840">
                <a:tc>
                  <a:txBody>
                    <a:bodyPr/>
                    <a:lstStyle/>
                    <a:p>
                      <a:pPr algn="l" fontAlgn="b"/>
                      <a:r>
                        <a:rPr lang="en-US" sz="1200" b="0" i="0" u="none" strike="noStrike" err="1">
                          <a:solidFill>
                            <a:schemeClr val="tx1"/>
                          </a:solidFill>
                          <a:effectLst/>
                          <a:latin typeface="Calibri" panose="020F0502020204030204" pitchFamily="34" charset="0"/>
                        </a:rPr>
                        <a:t>BigQuery</a:t>
                      </a:r>
                      <a:r>
                        <a:rPr lang="en-US" sz="1200" b="0" i="0" u="none" strike="noStrike">
                          <a:solidFill>
                            <a:schemeClr val="tx1"/>
                          </a:solidFill>
                          <a:effectLst/>
                          <a:latin typeface="Calibri" panose="020F0502020204030204" pitchFamily="34" charset="0"/>
                        </a:rPr>
                        <a:t> Fundamentals for Snowflake Professionals</a:t>
                      </a:r>
                    </a:p>
                  </a:txBody>
                  <a:tcPr marL="9525" marR="9525" marT="9525" marB="0" anchor="ctr">
                    <a:noFill/>
                  </a:tcPr>
                </a:tc>
                <a:tc>
                  <a:txBody>
                    <a:bodyPr/>
                    <a:lstStyle/>
                    <a:p>
                      <a:pPr algn="l" fontAlgn="b"/>
                      <a:r>
                        <a:rPr lang="en-US" sz="1200" b="0" i="0" u="none" strike="noStrike">
                          <a:solidFill>
                            <a:schemeClr val="tx1"/>
                          </a:solidFill>
                          <a:effectLst/>
                          <a:latin typeface="Calibri" panose="020F0502020204030204" pitchFamily="34" charset="0"/>
                        </a:rPr>
                        <a:t>Free Online Course (Audit)</a:t>
                      </a:r>
                    </a:p>
                  </a:txBody>
                  <a:tcPr marL="9525" marR="9525" marT="9525" marB="0" anchor="ctr">
                    <a:noFill/>
                  </a:tcPr>
                </a:tc>
                <a:tc>
                  <a:txBody>
                    <a:bodyPr/>
                    <a:lstStyle/>
                    <a:p>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Google Cloud via Coursera</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Online Course</a:t>
                      </a:r>
                    </a:p>
                    <a:p>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fontAlgn="b"/>
                      <a:r>
                        <a:rPr lang="en-US" sz="1200" b="0" i="0" u="none" strike="noStrike">
                          <a:solidFill>
                            <a:schemeClr val="tx1"/>
                          </a:solidFill>
                          <a:effectLst/>
                          <a:latin typeface="Calibri" panose="020F0502020204030204" pitchFamily="34" charset="0"/>
                        </a:rPr>
                        <a:t>Intermediate</a:t>
                      </a:r>
                    </a:p>
                  </a:txBody>
                  <a:tcPr marL="9525" marR="9525" marT="9525" marB="0" anchor="ctr">
                    <a:noFill/>
                  </a:tcPr>
                </a:tc>
                <a:tc>
                  <a:txBody>
                    <a:bodyPr/>
                    <a:lstStyle/>
                    <a:p>
                      <a:pPr algn="ctr" fontAlgn="b"/>
                      <a:r>
                        <a:rPr lang="en-US" sz="1200" b="0" i="0" u="none" strike="noStrike">
                          <a:solidFill>
                            <a:schemeClr val="tx1"/>
                          </a:solidFill>
                          <a:effectLst/>
                          <a:latin typeface="Calibri" panose="020F0502020204030204" pitchFamily="34" charset="0"/>
                        </a:rPr>
                        <a:t>2 weeks long</a:t>
                      </a:r>
                    </a:p>
                  </a:txBody>
                  <a:tcPr marL="9525" marR="9525" marT="9525" marB="0" anchor="ctr">
                    <a:noFill/>
                  </a:tcPr>
                </a:tc>
                <a:tc>
                  <a:txBody>
                    <a:bodyPr/>
                    <a:lstStyle/>
                    <a:p>
                      <a:pPr algn="ctr" fontAlgn="b"/>
                      <a:r>
                        <a:rPr lang="en-US" sz="1100" b="0" i="0" u="sng" strike="noStrike">
                          <a:solidFill>
                            <a:srgbClr val="0563C1"/>
                          </a:solidFill>
                          <a:effectLst/>
                          <a:latin typeface="Calibri" panose="020F0502020204030204" pitchFamily="34" charset="0"/>
                          <a:hlinkClick r:id="rId6"/>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2271345819"/>
                  </a:ext>
                </a:extLst>
              </a:tr>
              <a:tr h="370840">
                <a:tc>
                  <a:txBody>
                    <a:bodyPr/>
                    <a:lstStyle/>
                    <a:p>
                      <a:pPr algn="l" fontAlgn="b"/>
                      <a:r>
                        <a:rPr lang="en-US" sz="1200" b="0" i="0" u="none" strike="noStrike" err="1">
                          <a:solidFill>
                            <a:schemeClr val="tx1"/>
                          </a:solidFill>
                          <a:effectLst/>
                          <a:latin typeface="Calibri" panose="020F0502020204030204" pitchFamily="34" charset="0"/>
                        </a:rPr>
                        <a:t>BigQuery</a:t>
                      </a:r>
                      <a:r>
                        <a:rPr lang="en-US" sz="1200" b="0" i="0" u="none" strike="noStrike">
                          <a:solidFill>
                            <a:schemeClr val="tx1"/>
                          </a:solidFill>
                          <a:effectLst/>
                          <a:latin typeface="Calibri" panose="020F0502020204030204" pitchFamily="34" charset="0"/>
                        </a:rPr>
                        <a:t> Fundamentals for Redshift Professionals</a:t>
                      </a:r>
                    </a:p>
                  </a:txBody>
                  <a:tcPr marL="9525" marR="9525" marT="9525" marB="0" anchor="ctr">
                    <a:noFill/>
                  </a:tcPr>
                </a:tc>
                <a:tc>
                  <a:txBody>
                    <a:bodyPr/>
                    <a:lstStyle/>
                    <a:p>
                      <a:pPr algn="l" fontAlgn="b"/>
                      <a:r>
                        <a:rPr lang="en-US" sz="1200" b="0" i="0" u="none" strike="noStrike">
                          <a:solidFill>
                            <a:schemeClr val="tx1"/>
                          </a:solidFill>
                          <a:effectLst/>
                          <a:latin typeface="Calibri" panose="020F0502020204030204" pitchFamily="34" charset="0"/>
                        </a:rPr>
                        <a:t>Free Online Course (Audit)</a:t>
                      </a:r>
                    </a:p>
                  </a:txBody>
                  <a:tcPr marL="9525" marR="9525" marT="9525" marB="0" anchor="ctr">
                    <a:noFill/>
                  </a:tcPr>
                </a:tc>
                <a:tc>
                  <a:txBody>
                    <a:bodyPr/>
                    <a:lstStyle/>
                    <a:p>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Google Cloud via Coursera</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Online Course</a:t>
                      </a:r>
                      <a:endParaRPr lang="en-US" sz="1200">
                        <a:solidFill>
                          <a:schemeClr val="tx1"/>
                        </a:solidFill>
                        <a:latin typeface="Calibri" panose="020F0502020204030204" pitchFamily="34" charset="0"/>
                        <a:cs typeface="Calibri" panose="020F0502020204030204" pitchFamily="34" charset="0"/>
                      </a:endParaRPr>
                    </a:p>
                  </a:txBody>
                  <a:tcPr anchor="ctr">
                    <a:noFill/>
                  </a:tcPr>
                </a:tc>
                <a:tc>
                  <a:txBody>
                    <a:bodyPr/>
                    <a:lstStyle/>
                    <a:p>
                      <a:pPr algn="ctr" fontAlgn="b"/>
                      <a:r>
                        <a:rPr lang="en-US" sz="1200" b="0" i="0" u="none" strike="noStrike">
                          <a:solidFill>
                            <a:schemeClr val="tx1"/>
                          </a:solidFill>
                          <a:effectLst/>
                          <a:latin typeface="Calibri" panose="020F0502020204030204" pitchFamily="34" charset="0"/>
                        </a:rPr>
                        <a:t>Intermediate</a:t>
                      </a:r>
                    </a:p>
                  </a:txBody>
                  <a:tcPr marL="9525" marR="9525" marT="9525" marB="0" anchor="ctr">
                    <a:noFill/>
                  </a:tcPr>
                </a:tc>
                <a:tc>
                  <a:txBody>
                    <a:bodyPr/>
                    <a:lstStyle/>
                    <a:p>
                      <a:pPr algn="ctr" fontAlgn="b"/>
                      <a:r>
                        <a:rPr lang="en-US" sz="1200" b="0" i="0" u="none" strike="noStrike">
                          <a:solidFill>
                            <a:schemeClr val="tx1"/>
                          </a:solidFill>
                          <a:effectLst/>
                          <a:latin typeface="Calibri" panose="020F0502020204030204" pitchFamily="34" charset="0"/>
                        </a:rPr>
                        <a:t>2 weeks long</a:t>
                      </a:r>
                    </a:p>
                  </a:txBody>
                  <a:tcPr marL="9525" marR="9525" marT="9525" marB="0" anchor="ctr">
                    <a:noFill/>
                  </a:tcPr>
                </a:tc>
                <a:tc>
                  <a:txBody>
                    <a:bodyPr/>
                    <a:lstStyle/>
                    <a:p>
                      <a:pPr algn="ctr" fontAlgn="b"/>
                      <a:r>
                        <a:rPr lang="en-US" sz="1100" b="0" i="0" u="sng" strike="noStrike">
                          <a:solidFill>
                            <a:srgbClr val="0563C1"/>
                          </a:solidFill>
                          <a:effectLst/>
                          <a:latin typeface="Calibri" panose="020F0502020204030204" pitchFamily="34" charset="0"/>
                          <a:hlinkClick r:id="rId7"/>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3994970662"/>
                  </a:ext>
                </a:extLst>
              </a:tr>
            </a:tbl>
          </a:graphicData>
        </a:graphic>
      </p:graphicFrame>
    </p:spTree>
    <p:extLst>
      <p:ext uri="{BB962C8B-B14F-4D97-AF65-F5344CB8AC3E}">
        <p14:creationId xmlns:p14="http://schemas.microsoft.com/office/powerpoint/2010/main" val="1088429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3511-24FF-2690-690D-04678F71DDEB}"/>
              </a:ext>
            </a:extLst>
          </p:cNvPr>
          <p:cNvSpPr>
            <a:spLocks noGrp="1"/>
          </p:cNvSpPr>
          <p:nvPr>
            <p:ph type="title"/>
          </p:nvPr>
        </p:nvSpPr>
        <p:spPr>
          <a:xfrm>
            <a:off x="642692" y="1233516"/>
            <a:ext cx="11080320" cy="1163782"/>
          </a:xfrm>
        </p:spPr>
        <p:txBody>
          <a:bodyPr/>
          <a:lstStyle/>
          <a:p>
            <a:r>
              <a:rPr lang="en-US"/>
              <a:t>Cloud data fusion EXTERNAL &amp; INTERNAL  TRAININGS</a:t>
            </a:r>
          </a:p>
        </p:txBody>
      </p:sp>
      <p:graphicFrame>
        <p:nvGraphicFramePr>
          <p:cNvPr id="6" name="Table 6">
            <a:extLst>
              <a:ext uri="{FF2B5EF4-FFF2-40B4-BE49-F238E27FC236}">
                <a16:creationId xmlns:a16="http://schemas.microsoft.com/office/drawing/2014/main" id="{F8605481-3218-CD86-F531-90566FFADCE1}"/>
              </a:ext>
            </a:extLst>
          </p:cNvPr>
          <p:cNvGraphicFramePr>
            <a:graphicFrameLocks noGrp="1"/>
          </p:cNvGraphicFramePr>
          <p:nvPr>
            <p:ph idx="1"/>
            <p:extLst>
              <p:ext uri="{D42A27DB-BD31-4B8C-83A1-F6EECF244321}">
                <p14:modId xmlns:p14="http://schemas.microsoft.com/office/powerpoint/2010/main" val="3748422061"/>
              </p:ext>
            </p:extLst>
          </p:nvPr>
        </p:nvGraphicFramePr>
        <p:xfrm>
          <a:off x="742280" y="2397298"/>
          <a:ext cx="11080321" cy="2849245"/>
        </p:xfrm>
        <a:graphic>
          <a:graphicData uri="http://schemas.openxmlformats.org/drawingml/2006/table">
            <a:tbl>
              <a:tblPr firstRow="1" bandRow="1">
                <a:tableStyleId>{5C22544A-7EE6-4342-B048-85BDC9FD1C3A}</a:tableStyleId>
              </a:tblPr>
              <a:tblGrid>
                <a:gridCol w="3856777">
                  <a:extLst>
                    <a:ext uri="{9D8B030D-6E8A-4147-A177-3AD203B41FA5}">
                      <a16:colId xmlns:a16="http://schemas.microsoft.com/office/drawing/2014/main" val="336528550"/>
                    </a:ext>
                  </a:extLst>
                </a:gridCol>
                <a:gridCol w="1229828">
                  <a:extLst>
                    <a:ext uri="{9D8B030D-6E8A-4147-A177-3AD203B41FA5}">
                      <a16:colId xmlns:a16="http://schemas.microsoft.com/office/drawing/2014/main" val="4128234371"/>
                    </a:ext>
                  </a:extLst>
                </a:gridCol>
                <a:gridCol w="1149790">
                  <a:extLst>
                    <a:ext uri="{9D8B030D-6E8A-4147-A177-3AD203B41FA5}">
                      <a16:colId xmlns:a16="http://schemas.microsoft.com/office/drawing/2014/main" val="89622984"/>
                    </a:ext>
                  </a:extLst>
                </a:gridCol>
                <a:gridCol w="1179970">
                  <a:extLst>
                    <a:ext uri="{9D8B030D-6E8A-4147-A177-3AD203B41FA5}">
                      <a16:colId xmlns:a16="http://schemas.microsoft.com/office/drawing/2014/main" val="3885155194"/>
                    </a:ext>
                  </a:extLst>
                </a:gridCol>
                <a:gridCol w="1511929">
                  <a:extLst>
                    <a:ext uri="{9D8B030D-6E8A-4147-A177-3AD203B41FA5}">
                      <a16:colId xmlns:a16="http://schemas.microsoft.com/office/drawing/2014/main" val="2922539012"/>
                    </a:ext>
                  </a:extLst>
                </a:gridCol>
                <a:gridCol w="1128986">
                  <a:extLst>
                    <a:ext uri="{9D8B030D-6E8A-4147-A177-3AD203B41FA5}">
                      <a16:colId xmlns:a16="http://schemas.microsoft.com/office/drawing/2014/main" val="3392502707"/>
                    </a:ext>
                  </a:extLst>
                </a:gridCol>
                <a:gridCol w="1023041">
                  <a:extLst>
                    <a:ext uri="{9D8B030D-6E8A-4147-A177-3AD203B41FA5}">
                      <a16:colId xmlns:a16="http://schemas.microsoft.com/office/drawing/2014/main" val="2120099441"/>
                    </a:ext>
                  </a:extLst>
                </a:gridCol>
              </a:tblGrid>
              <a:tr h="193872">
                <a:tc>
                  <a:txBody>
                    <a:bodyPr/>
                    <a:lstStyle/>
                    <a:p>
                      <a:r>
                        <a:rPr lang="en-US"/>
                        <a:t>Training</a:t>
                      </a:r>
                    </a:p>
                  </a:txBody>
                  <a:tcPr anchor="ctr">
                    <a:noFill/>
                  </a:tcPr>
                </a:tc>
                <a:tc>
                  <a:txBody>
                    <a:bodyPr/>
                    <a:lstStyle/>
                    <a:p>
                      <a:pPr algn="l"/>
                      <a:r>
                        <a:rPr lang="en-US"/>
                        <a:t>Tuition</a:t>
                      </a:r>
                    </a:p>
                  </a:txBody>
                  <a:tcPr anchor="ctr">
                    <a:noFill/>
                  </a:tcPr>
                </a:tc>
                <a:tc>
                  <a:txBody>
                    <a:bodyPr/>
                    <a:lstStyle/>
                    <a:p>
                      <a:pPr algn="l"/>
                      <a:r>
                        <a:rPr lang="en-US"/>
                        <a:t>Provider</a:t>
                      </a:r>
                    </a:p>
                  </a:txBody>
                  <a:tcPr anchor="ctr">
                    <a:noFill/>
                  </a:tcPr>
                </a:tc>
                <a:tc>
                  <a:txBody>
                    <a:bodyPr/>
                    <a:lstStyle/>
                    <a:p>
                      <a:pPr algn="l"/>
                      <a:r>
                        <a:rPr lang="en-US"/>
                        <a:t>Type</a:t>
                      </a:r>
                    </a:p>
                  </a:txBody>
                  <a:tcPr anchor="ctr">
                    <a:noFill/>
                  </a:tcPr>
                </a:tc>
                <a:tc>
                  <a:txBody>
                    <a:bodyPr/>
                    <a:lstStyle/>
                    <a:p>
                      <a:pPr algn="l"/>
                      <a:r>
                        <a:rPr lang="en-US"/>
                        <a:t>Content level</a:t>
                      </a:r>
                    </a:p>
                  </a:txBody>
                  <a:tcPr anchor="ctr">
                    <a:noFill/>
                  </a:tcPr>
                </a:tc>
                <a:tc>
                  <a:txBody>
                    <a:bodyPr/>
                    <a:lstStyle/>
                    <a:p>
                      <a:pPr algn="l"/>
                      <a:r>
                        <a:rPr lang="en-US"/>
                        <a:t>Duration</a:t>
                      </a:r>
                    </a:p>
                  </a:txBody>
                  <a:tcPr anchor="ctr">
                    <a:noFill/>
                  </a:tcPr>
                </a:tc>
                <a:tc>
                  <a:txBody>
                    <a:bodyPr/>
                    <a:lstStyle/>
                    <a:p>
                      <a:pPr algn="l"/>
                      <a:r>
                        <a:rPr lang="en-US"/>
                        <a:t>Link</a:t>
                      </a:r>
                    </a:p>
                  </a:txBody>
                  <a:tcPr anchor="ctr">
                    <a:noFill/>
                  </a:tcPr>
                </a:tc>
                <a:extLst>
                  <a:ext uri="{0D108BD9-81ED-4DB2-BD59-A6C34878D82A}">
                    <a16:rowId xmlns:a16="http://schemas.microsoft.com/office/drawing/2014/main" val="2392971106"/>
                  </a:ext>
                </a:extLst>
              </a:tr>
              <a:tr h="0">
                <a:tc>
                  <a:txBody>
                    <a:bodyPr/>
                    <a:lstStyle/>
                    <a:p>
                      <a:pPr algn="l" fontAlgn="b"/>
                      <a:r>
                        <a:rPr lang="en-US" sz="1200" b="0" i="0" u="none" strike="noStrike" kern="1200">
                          <a:solidFill>
                            <a:schemeClr val="tx1"/>
                          </a:solidFill>
                          <a:effectLst/>
                          <a:latin typeface="Calibri" panose="020F0502020204030204" pitchFamily="34" charset="0"/>
                          <a:ea typeface="+mn-ea"/>
                          <a:cs typeface="+mn-cs"/>
                        </a:rPr>
                        <a:t>Introduction to Cloud Data Fusion</a:t>
                      </a:r>
                    </a:p>
                  </a:txBody>
                  <a:tcPr marL="9525" marR="9525" marT="9525" marB="0" anchor="ctr">
                    <a:noFill/>
                  </a:tcPr>
                </a:tc>
                <a:tc>
                  <a:txBody>
                    <a:bodyPr/>
                    <a:lstStyle/>
                    <a:p>
                      <a:pPr algn="ctr"/>
                      <a:r>
                        <a:rPr lang="en-US" sz="1200">
                          <a:solidFill>
                            <a:schemeClr val="tx1"/>
                          </a:solidFill>
                          <a:latin typeface="Calibri" panose="020F0502020204030204" pitchFamily="34" charset="0"/>
                          <a:cs typeface="Calibri" panose="020F0502020204030204" pitchFamily="34" charset="0"/>
                        </a:rPr>
                        <a:t>Free</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Video</a:t>
                      </a:r>
                    </a:p>
                  </a:txBody>
                  <a:tcPr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solidFill>
                            <a:schemeClr val="tx1"/>
                          </a:solidFill>
                          <a:latin typeface="Calibri" panose="020F0502020204030204" pitchFamily="34" charset="0"/>
                          <a:cs typeface="Calibri" panose="020F0502020204030204" pitchFamily="34" charset="0"/>
                        </a:rPr>
                        <a:t>-</a:t>
                      </a:r>
                      <a:r>
                        <a:rPr lang="en-US" sz="1200" b="0" i="0" u="none" strike="noStrike">
                          <a:solidFill>
                            <a:schemeClr val="tx1"/>
                          </a:solidFill>
                          <a:effectLst/>
                          <a:latin typeface="Calibri" panose="020F0502020204030204" pitchFamily="34" charset="0"/>
                        </a:rPr>
                        <a:t> </a:t>
                      </a:r>
                    </a:p>
                  </a:txBody>
                  <a:tcPr marL="9525" marR="9525" marT="9525" marB="0"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panose="020F0502020204030204" pitchFamily="34" charset="0"/>
                        </a:rPr>
                        <a:t>5 min</a:t>
                      </a:r>
                    </a:p>
                  </a:txBody>
                  <a:tcPr marL="9525" marR="9525" marT="9525" marB="0" anchor="ctr">
                    <a:noFill/>
                  </a:tcPr>
                </a:tc>
                <a:tc>
                  <a:txBody>
                    <a:bodyPr/>
                    <a:lstStyle/>
                    <a:p>
                      <a:pPr algn="ctr" fontAlgn="b"/>
                      <a:r>
                        <a:rPr lang="en-US" sz="1100">
                          <a:hlinkClick r:id="rId2"/>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706693040"/>
                  </a:ext>
                </a:extLst>
              </a:tr>
              <a:tr h="0">
                <a:tc>
                  <a:txBody>
                    <a:bodyPr/>
                    <a:lstStyle/>
                    <a:p>
                      <a:pPr marL="0" algn="l" defTabSz="914400" rtl="0" eaLnBrk="1" fontAlgn="b" latinLnBrk="0" hangingPunct="1"/>
                      <a:r>
                        <a:rPr lang="en-US" sz="1200" b="0" i="0" u="none" strike="noStrike" kern="1200">
                          <a:solidFill>
                            <a:schemeClr val="tx1"/>
                          </a:solidFill>
                          <a:effectLst/>
                          <a:latin typeface="Calibri" panose="020F0502020204030204" pitchFamily="34" charset="0"/>
                          <a:ea typeface="+mn-ea"/>
                          <a:cs typeface="+mn-cs"/>
                        </a:rPr>
                        <a:t>Building Batch Data Pipelines on Google Cloud </a:t>
                      </a:r>
                    </a:p>
                  </a:txBody>
                  <a:tcPr marL="9525" marR="9525" marT="9525" marB="0" anchor="ctr">
                    <a:noFill/>
                  </a:tcPr>
                </a:tc>
                <a:tc>
                  <a:txBody>
                    <a:bodyPr/>
                    <a:lstStyle/>
                    <a:p>
                      <a:pPr algn="l" fontAlgn="b"/>
                      <a:r>
                        <a:rPr lang="en-US" sz="1200" b="0" i="0" u="none" strike="noStrike">
                          <a:solidFill>
                            <a:schemeClr val="tx1"/>
                          </a:solidFill>
                          <a:effectLst/>
                          <a:latin typeface="Calibri" panose="020F0502020204030204" pitchFamily="34" charset="0"/>
                        </a:rPr>
                        <a:t>Try for Free: Enroll to start your 7-day full access free trial</a:t>
                      </a:r>
                    </a:p>
                    <a:p>
                      <a:pPr algn="ctr"/>
                      <a:endParaRPr lang="en-US" sz="1200"/>
                    </a:p>
                  </a:txBody>
                  <a:tcPr anchor="ctr">
                    <a:noFill/>
                  </a:tcPr>
                </a:tc>
                <a:tc>
                  <a:txBody>
                    <a:bodyPr/>
                    <a:lstStyle/>
                    <a:p>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Google Cloud via Coursera</a:t>
                      </a: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Online Course</a:t>
                      </a:r>
                    </a:p>
                  </a:txBody>
                  <a:tcPr anchor="ctr">
                    <a:noFill/>
                  </a:tcPr>
                </a:tc>
                <a:tc>
                  <a:txBody>
                    <a:bodyPr/>
                    <a:lstStyle/>
                    <a:p>
                      <a:pPr algn="ctr" fontAlgn="b"/>
                      <a:r>
                        <a:rPr lang="en-US" sz="1200" b="0" i="0" u="none" strike="noStrike">
                          <a:solidFill>
                            <a:schemeClr val="tx1"/>
                          </a:solidFill>
                          <a:effectLst/>
                          <a:latin typeface="Calibri" panose="020F0502020204030204" pitchFamily="34" charset="0"/>
                        </a:rPr>
                        <a:t>Intermediate Level</a:t>
                      </a:r>
                    </a:p>
                  </a:txBody>
                  <a:tcPr marL="9525" marR="9525" marT="9525" marB="0" anchor="ctr">
                    <a:noFill/>
                  </a:tcPr>
                </a:tc>
                <a:tc>
                  <a:txBody>
                    <a:bodyPr/>
                    <a:lstStyle/>
                    <a:p>
                      <a:pPr algn="ctr" fontAlgn="b"/>
                      <a:r>
                        <a:rPr lang="en-US" sz="1200" b="0" i="0" u="none" strike="noStrike">
                          <a:solidFill>
                            <a:schemeClr val="tx1"/>
                          </a:solidFill>
                          <a:effectLst/>
                          <a:latin typeface="Calibri" panose="020F0502020204030204" pitchFamily="34" charset="0"/>
                        </a:rPr>
                        <a:t>Approx. 17 hours to complete</a:t>
                      </a:r>
                    </a:p>
                  </a:txBody>
                  <a:tcPr marL="9525" marR="9525" marT="9525" marB="0" anchor="ctr">
                    <a:noFill/>
                  </a:tcPr>
                </a:tc>
                <a:tc>
                  <a:txBody>
                    <a:bodyPr/>
                    <a:lstStyle/>
                    <a:p>
                      <a:pPr algn="ctr" fontAlgn="b"/>
                      <a:r>
                        <a:rPr lang="en-US" sz="1100">
                          <a:hlinkClick r:id="rId3"/>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3412877367"/>
                  </a:ext>
                </a:extLst>
              </a:tr>
              <a:tr h="370840">
                <a:tc>
                  <a:txBody>
                    <a:bodyPr/>
                    <a:lstStyle/>
                    <a:p>
                      <a:pPr algn="l" fontAlgn="b"/>
                      <a:r>
                        <a:rPr lang="en-US" sz="1200" b="0" i="0" u="none" strike="noStrike" kern="1200">
                          <a:solidFill>
                            <a:schemeClr val="tx1"/>
                          </a:solidFill>
                          <a:effectLst/>
                          <a:latin typeface="Calibri" panose="020F0502020204030204" pitchFamily="34" charset="0"/>
                          <a:ea typeface="+mn-ea"/>
                          <a:cs typeface="+mn-cs"/>
                        </a:rPr>
                        <a:t>Cloud Data Fusion documentation-Overview</a:t>
                      </a:r>
                    </a:p>
                  </a:txBody>
                  <a:tcPr marL="9525" marR="9525" marT="9525" marB="0" anchor="ctr">
                    <a:noFill/>
                  </a:tcPr>
                </a:tc>
                <a:tc>
                  <a:txBody>
                    <a:bodyPr/>
                    <a:lstStyle/>
                    <a:p>
                      <a:pPr algn="ctr"/>
                      <a:r>
                        <a:rPr lang="en-US" sz="1200">
                          <a:solidFill>
                            <a:schemeClr val="tx1"/>
                          </a:solidFill>
                          <a:latin typeface="Calibri" panose="020F0502020204030204" pitchFamily="34" charset="0"/>
                          <a:cs typeface="Calibri" panose="020F0502020204030204" pitchFamily="34" charset="0"/>
                        </a:rPr>
                        <a:t>Free</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Google Cloud</a:t>
                      </a: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Calibri" panose="020F0502020204030204" pitchFamily="34" charset="0"/>
                          <a:ea typeface="+mn-ea"/>
                          <a:cs typeface="+mn-cs"/>
                        </a:rPr>
                        <a:t>Documentation</a:t>
                      </a:r>
                      <a:endPar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a:txBody>
                  <a:tcPr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solidFill>
                            <a:schemeClr val="tx1"/>
                          </a:solidFill>
                          <a:latin typeface="Calibri" panose="020F0502020204030204" pitchFamily="34" charset="0"/>
                          <a:cs typeface="Calibri" panose="020F0502020204030204" pitchFamily="34" charset="0"/>
                        </a:rPr>
                        <a:t>-</a:t>
                      </a:r>
                      <a:r>
                        <a:rPr lang="en-US" sz="1200" b="0" i="0" u="none" strike="noStrike">
                          <a:solidFill>
                            <a:schemeClr val="tx1"/>
                          </a:solidFill>
                          <a:effectLst/>
                          <a:latin typeface="Calibri" panose="020F0502020204030204" pitchFamily="34" charset="0"/>
                        </a:rPr>
                        <a:t> </a:t>
                      </a:r>
                    </a:p>
                  </a:txBody>
                  <a:tcPr marL="9525" marR="9525" marT="9525" marB="0"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solidFill>
                            <a:schemeClr val="tx1"/>
                          </a:solidFill>
                          <a:latin typeface="Calibri" panose="020F0502020204030204" pitchFamily="34" charset="0"/>
                          <a:cs typeface="Calibri" panose="020F0502020204030204" pitchFamily="34" charset="0"/>
                        </a:rPr>
                        <a:t>-</a:t>
                      </a:r>
                      <a:endParaRPr lang="en-US" sz="1200" b="0" i="0" u="none" strike="noStrike">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US" sz="1100">
                          <a:hlinkClick r:id="rId4"/>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938516069"/>
                  </a:ext>
                </a:extLst>
              </a:tr>
              <a:tr h="37084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Calibri" panose="020F0502020204030204" pitchFamily="34" charset="0"/>
                          <a:ea typeface="+mn-ea"/>
                          <a:cs typeface="+mn-cs"/>
                        </a:rPr>
                        <a:t>Cloud Data Fusion documentation-Videos</a:t>
                      </a:r>
                    </a:p>
                    <a:p>
                      <a:pPr algn="l" fontAlgn="b"/>
                      <a:endParaRPr lang="en-US" sz="1200" b="0" i="0" u="none" strike="noStrike" kern="1200">
                        <a:solidFill>
                          <a:schemeClr val="tx1"/>
                        </a:solidFill>
                        <a:effectLst/>
                        <a:latin typeface="Calibri" panose="020F0502020204030204" pitchFamily="34" charset="0"/>
                        <a:ea typeface="+mn-ea"/>
                        <a:cs typeface="+mn-cs"/>
                      </a:endParaRPr>
                    </a:p>
                  </a:txBody>
                  <a:tcPr marL="9525" marR="9525" marT="9525" marB="0" anchor="ctr">
                    <a:noFill/>
                  </a:tcPr>
                </a:tc>
                <a:tc>
                  <a:txBody>
                    <a:bodyPr/>
                    <a:lstStyle/>
                    <a:p>
                      <a:pPr algn="ctr"/>
                      <a:r>
                        <a:rPr lang="en-US" sz="1200">
                          <a:solidFill>
                            <a:schemeClr val="tx1"/>
                          </a:solidFill>
                          <a:latin typeface="Calibri" panose="020F0502020204030204" pitchFamily="34" charset="0"/>
                          <a:cs typeface="Calibri" panose="020F0502020204030204" pitchFamily="34" charset="0"/>
                        </a:rPr>
                        <a:t>Free</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Google Cloud</a:t>
                      </a:r>
                      <a:endParaRPr lang="en-US" sz="1200"/>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Videos</a:t>
                      </a:r>
                    </a:p>
                  </a:txBody>
                  <a:tcPr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solidFill>
                            <a:schemeClr val="tx1"/>
                          </a:solidFill>
                          <a:latin typeface="Calibri" panose="020F0502020204030204" pitchFamily="34" charset="0"/>
                          <a:cs typeface="Calibri" panose="020F0502020204030204" pitchFamily="34" charset="0"/>
                        </a:rPr>
                        <a:t>-</a:t>
                      </a:r>
                      <a:endParaRPr lang="en-US" sz="1200" b="0" i="0" u="none" strike="noStrike">
                        <a:solidFill>
                          <a:schemeClr val="tx1"/>
                        </a:solidFill>
                        <a:effectLst/>
                        <a:latin typeface="Calibri" panose="020F0502020204030204" pitchFamily="34" charset="0"/>
                      </a:endParaRPr>
                    </a:p>
                  </a:txBody>
                  <a:tcPr marL="9525" marR="9525" marT="9525" marB="0"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solidFill>
                            <a:schemeClr val="tx1"/>
                          </a:solidFill>
                          <a:latin typeface="Calibri" panose="020F0502020204030204" pitchFamily="34" charset="0"/>
                          <a:cs typeface="Calibri" panose="020F0502020204030204" pitchFamily="34" charset="0"/>
                        </a:rPr>
                        <a:t>-</a:t>
                      </a:r>
                      <a:endParaRPr lang="en-US" sz="1200" b="0" i="0" u="none" strike="noStrike">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US" sz="1100">
                          <a:hlinkClick r:id="rId5"/>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2845071114"/>
                  </a:ext>
                </a:extLst>
              </a:tr>
              <a:tr h="370840">
                <a:tc>
                  <a:txBody>
                    <a:bodyPr/>
                    <a:lstStyle/>
                    <a:p>
                      <a:pPr algn="l" fontAlgn="b"/>
                      <a:r>
                        <a:rPr lang="en-US" sz="1200" b="0" i="0" u="none" strike="noStrike" kern="1200">
                          <a:solidFill>
                            <a:schemeClr val="tx1"/>
                          </a:solidFill>
                          <a:effectLst/>
                          <a:latin typeface="Calibri" panose="020F0502020204030204" pitchFamily="34" charset="0"/>
                          <a:ea typeface="+mn-ea"/>
                          <a:cs typeface="+mn-cs"/>
                        </a:rPr>
                        <a:t>Demo Video - </a:t>
                      </a:r>
                      <a:r>
                        <a:rPr lang="en-US" sz="1200" b="0" i="0" u="none" strike="noStrike" kern="1200" err="1">
                          <a:solidFill>
                            <a:schemeClr val="tx1"/>
                          </a:solidFill>
                          <a:effectLst/>
                          <a:latin typeface="Calibri" panose="020F0502020204030204" pitchFamily="34" charset="0"/>
                          <a:ea typeface="+mn-ea"/>
                          <a:cs typeface="+mn-cs"/>
                        </a:rPr>
                        <a:t>Cognite</a:t>
                      </a:r>
                      <a:r>
                        <a:rPr lang="en-US" sz="1200" b="0" i="0" u="none" strike="noStrike" kern="1200">
                          <a:solidFill>
                            <a:schemeClr val="tx1"/>
                          </a:solidFill>
                          <a:effectLst/>
                          <a:latin typeface="Calibri" panose="020F0502020204030204" pitchFamily="34" charset="0"/>
                          <a:ea typeface="+mn-ea"/>
                          <a:cs typeface="+mn-cs"/>
                        </a:rPr>
                        <a:t> Data Fusion for Manufacturing</a:t>
                      </a:r>
                    </a:p>
                  </a:txBody>
                  <a:tcPr marL="9525" marR="9525" marT="9525" marB="0" anchor="ctr">
                    <a:noFill/>
                  </a:tcPr>
                </a:tc>
                <a:tc>
                  <a:txBody>
                    <a:bodyPr/>
                    <a:lstStyle/>
                    <a:p>
                      <a:pPr algn="ctr"/>
                      <a:r>
                        <a:rPr lang="en-US" sz="1200">
                          <a:solidFill>
                            <a:schemeClr val="tx1"/>
                          </a:solidFill>
                          <a:latin typeface="Calibri" panose="020F0502020204030204" pitchFamily="34" charset="0"/>
                          <a:cs typeface="Calibri" panose="020F0502020204030204" pitchFamily="34" charset="0"/>
                        </a:rPr>
                        <a:t>Free</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Calibri"/>
                          <a:cs typeface="Calibri"/>
                        </a:rPr>
                        <a:t>Mediaexchange.accenture</a:t>
                      </a:r>
                    </a:p>
                  </a:txBody>
                  <a:tcPr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Video</a:t>
                      </a:r>
                    </a:p>
                  </a:txBody>
                  <a:tcPr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solidFill>
                            <a:schemeClr val="tx1"/>
                          </a:solidFill>
                          <a:latin typeface="Calibri" panose="020F0502020204030204" pitchFamily="34" charset="0"/>
                          <a:cs typeface="Calibri" panose="020F0502020204030204" pitchFamily="34" charset="0"/>
                        </a:rPr>
                        <a:t>-</a:t>
                      </a:r>
                      <a:r>
                        <a:rPr lang="en-US" sz="1200" b="0" i="0" u="none" strike="noStrike">
                          <a:solidFill>
                            <a:schemeClr val="tx1"/>
                          </a:solidFill>
                          <a:effectLst/>
                          <a:latin typeface="Calibri" panose="020F0502020204030204" pitchFamily="34" charset="0"/>
                        </a:rPr>
                        <a:t> </a:t>
                      </a:r>
                    </a:p>
                  </a:txBody>
                  <a:tcPr marL="9525" marR="9525" marT="9525" marB="0"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US" sz="1100">
                          <a:hlinkClick r:id="rId6"/>
                        </a:rPr>
                        <a:t>Click here</a:t>
                      </a:r>
                      <a:endParaRPr lang="en-US" sz="1100" b="0" i="0" u="sng" strike="noStrike">
                        <a:solidFill>
                          <a:srgbClr val="0563C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58220764"/>
                  </a:ext>
                </a:extLst>
              </a:tr>
            </a:tbl>
          </a:graphicData>
        </a:graphic>
      </p:graphicFrame>
    </p:spTree>
    <p:extLst>
      <p:ext uri="{BB962C8B-B14F-4D97-AF65-F5344CB8AC3E}">
        <p14:creationId xmlns:p14="http://schemas.microsoft.com/office/powerpoint/2010/main" val="77179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2" y="609600"/>
            <a:ext cx="8802688" cy="1639886"/>
          </a:xfrm>
        </p:spPr>
        <p:txBody>
          <a:bodyPr/>
          <a:lstStyle/>
          <a:p>
            <a:r>
              <a:rPr lang="en-US" err="1"/>
              <a:t>SnowPro</a:t>
            </a:r>
            <a:r>
              <a:rPr lang="en-US"/>
              <a:t> Advanced: Data Engineer</a:t>
            </a:r>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09" y="2249486"/>
            <a:ext cx="8172920" cy="3819620"/>
          </a:xfrm>
        </p:spPr>
        <p:txBody>
          <a:bodyPr>
            <a:noAutofit/>
          </a:bodyPr>
          <a:lstStyle/>
          <a:p>
            <a:r>
              <a:rPr lang="en-US" sz="2000" b="1">
                <a:latin typeface="Graphik Web"/>
              </a:rPr>
              <a:t>Exam overview</a:t>
            </a:r>
          </a:p>
          <a:p>
            <a:r>
              <a:rPr lang="en-US" sz="1400">
                <a:latin typeface="Graphik Web"/>
              </a:rPr>
              <a:t>Level: Specialty</a:t>
            </a:r>
            <a:endParaRPr lang="en-US" sz="1400" b="1">
              <a:latin typeface="Graphik Web"/>
            </a:endParaRPr>
          </a:p>
          <a:p>
            <a:r>
              <a:rPr lang="en-US" sz="1400">
                <a:latin typeface="Graphik Web"/>
              </a:rPr>
              <a:t>Length: 115 minutes</a:t>
            </a:r>
          </a:p>
          <a:p>
            <a:r>
              <a:rPr lang="en-US" sz="1400">
                <a:latin typeface="Graphik Web"/>
              </a:rPr>
              <a:t>Registration fee: $375 USD</a:t>
            </a:r>
          </a:p>
          <a:p>
            <a:r>
              <a:rPr lang="en-US" sz="1400">
                <a:latin typeface="Graphik Web"/>
              </a:rPr>
              <a:t>Language: English </a:t>
            </a:r>
          </a:p>
          <a:p>
            <a:r>
              <a:rPr lang="en-US" sz="1400">
                <a:latin typeface="Graphik Web"/>
              </a:rPr>
              <a:t>Exam format: 65 Multiple Select and Multiple Choice questions</a:t>
            </a:r>
          </a:p>
          <a:p>
            <a:r>
              <a:rPr lang="en-US" sz="1400">
                <a:latin typeface="Graphik Web"/>
              </a:rPr>
              <a:t>Exam Delivery Method: Pearson VUE testing center or online proctored exam.</a:t>
            </a:r>
          </a:p>
          <a:p>
            <a:r>
              <a:rPr lang="en-US" sz="1400">
                <a:latin typeface="Graphik Web"/>
              </a:rPr>
              <a:t>Link: </a:t>
            </a:r>
            <a:r>
              <a:rPr lang="en-US" sz="1600">
                <a:hlinkClick r:id="rId2"/>
              </a:rPr>
              <a:t>Click here</a:t>
            </a:r>
            <a:endParaRPr lang="en-US" sz="1400">
              <a:latin typeface="Graphik Web"/>
            </a:endParaRPr>
          </a:p>
          <a:p>
            <a:r>
              <a:rPr lang="en-US" sz="1400">
                <a:latin typeface="Graphik Web"/>
              </a:rPr>
              <a:t>Exam Guide: </a:t>
            </a:r>
          </a:p>
          <a:p>
            <a:endParaRPr lang="en-US" sz="1400">
              <a:latin typeface="Graphik Web"/>
            </a:endParaRPr>
          </a:p>
          <a:p>
            <a:r>
              <a:rPr lang="en-US" sz="1400">
                <a:latin typeface="Graphik Web"/>
              </a:rPr>
              <a:t>Prerequisites:  </a:t>
            </a:r>
            <a:r>
              <a:rPr lang="en-US" sz="1400" err="1">
                <a:latin typeface="Graphik Web"/>
              </a:rPr>
              <a:t>SnowPro</a:t>
            </a:r>
            <a:r>
              <a:rPr lang="en-US" sz="1400">
                <a:latin typeface="Graphik Web"/>
              </a:rPr>
              <a:t> Core Certified</a:t>
            </a:r>
          </a:p>
          <a:p>
            <a:endParaRPr lang="en-US" sz="1400">
              <a:latin typeface="Graphik Web"/>
            </a:endParaRPr>
          </a:p>
        </p:txBody>
      </p:sp>
      <p:graphicFrame>
        <p:nvGraphicFramePr>
          <p:cNvPr id="5" name="Object 4">
            <a:extLst>
              <a:ext uri="{FF2B5EF4-FFF2-40B4-BE49-F238E27FC236}">
                <a16:creationId xmlns:a16="http://schemas.microsoft.com/office/drawing/2014/main" id="{A15F0CEB-3326-7050-64CA-6FFA1DA12656}"/>
              </a:ext>
            </a:extLst>
          </p:cNvPr>
          <p:cNvGraphicFramePr>
            <a:graphicFrameLocks noChangeAspect="1"/>
          </p:cNvGraphicFramePr>
          <p:nvPr>
            <p:extLst>
              <p:ext uri="{D42A27DB-BD31-4B8C-83A1-F6EECF244321}">
                <p14:modId xmlns:p14="http://schemas.microsoft.com/office/powerpoint/2010/main" val="3919753011"/>
              </p:ext>
            </p:extLst>
          </p:nvPr>
        </p:nvGraphicFramePr>
        <p:xfrm>
          <a:off x="2286000" y="5591175"/>
          <a:ext cx="762000" cy="660400"/>
        </p:xfrm>
        <a:graphic>
          <a:graphicData uri="http://schemas.openxmlformats.org/presentationml/2006/ole">
            <mc:AlternateContent xmlns:mc="http://schemas.openxmlformats.org/markup-compatibility/2006">
              <mc:Choice xmlns:v="urn:schemas-microsoft-com:vml" Requires="v">
                <p:oleObj name="Acrobat Document" showAsIcon="1" r:id="rId3" imgW="761901" imgH="660575" progId="AcroExch.Document.DC">
                  <p:embed/>
                </p:oleObj>
              </mc:Choice>
              <mc:Fallback>
                <p:oleObj name="Acrobat Document" showAsIcon="1" r:id="rId3" imgW="761901" imgH="660575" progId="AcroExch.Document.DC">
                  <p:embed/>
                  <p:pic>
                    <p:nvPicPr>
                      <p:cNvPr id="5" name="Object 4">
                        <a:extLst>
                          <a:ext uri="{FF2B5EF4-FFF2-40B4-BE49-F238E27FC236}">
                            <a16:creationId xmlns:a16="http://schemas.microsoft.com/office/drawing/2014/main" id="{A15F0CEB-3326-7050-64CA-6FFA1DA12656}"/>
                          </a:ext>
                        </a:extLst>
                      </p:cNvPr>
                      <p:cNvPicPr/>
                      <p:nvPr/>
                    </p:nvPicPr>
                    <p:blipFill>
                      <a:blip r:embed="rId4"/>
                      <a:stretch>
                        <a:fillRect/>
                      </a:stretch>
                    </p:blipFill>
                    <p:spPr>
                      <a:xfrm>
                        <a:off x="2286000" y="5591175"/>
                        <a:ext cx="762000" cy="660400"/>
                      </a:xfrm>
                      <a:prstGeom prst="rect">
                        <a:avLst/>
                      </a:prstGeom>
                    </p:spPr>
                  </p:pic>
                </p:oleObj>
              </mc:Fallback>
            </mc:AlternateContent>
          </a:graphicData>
        </a:graphic>
      </p:graphicFrame>
      <p:pic>
        <p:nvPicPr>
          <p:cNvPr id="2050" name="Picture 2" descr="Snowflake Certifications | Stand Out in the Data Community">
            <a:extLst>
              <a:ext uri="{FF2B5EF4-FFF2-40B4-BE49-F238E27FC236}">
                <a16:creationId xmlns:a16="http://schemas.microsoft.com/office/drawing/2014/main" id="{6C0C5EBF-C6BA-E605-C9E6-527005F6B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6743" y="2752307"/>
            <a:ext cx="3414713" cy="281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443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2" y="609600"/>
            <a:ext cx="8802688" cy="1639886"/>
          </a:xfrm>
        </p:spPr>
        <p:txBody>
          <a:bodyPr/>
          <a:lstStyle/>
          <a:p>
            <a:r>
              <a:rPr lang="en-US" err="1"/>
              <a:t>SnowPro</a:t>
            </a:r>
            <a:r>
              <a:rPr lang="en-US"/>
              <a:t> Advanced: Data Analyst</a:t>
            </a:r>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09" y="2249486"/>
            <a:ext cx="8172920" cy="3819620"/>
          </a:xfrm>
        </p:spPr>
        <p:txBody>
          <a:bodyPr>
            <a:noAutofit/>
          </a:bodyPr>
          <a:lstStyle/>
          <a:p>
            <a:r>
              <a:rPr lang="en-US" sz="2000" b="1">
                <a:latin typeface="Graphik Web"/>
              </a:rPr>
              <a:t>Exam overview</a:t>
            </a:r>
          </a:p>
          <a:p>
            <a:r>
              <a:rPr lang="en-US" sz="1400">
                <a:latin typeface="Graphik Web"/>
              </a:rPr>
              <a:t>Level: Specialty</a:t>
            </a:r>
            <a:endParaRPr lang="en-US" sz="1400" b="1">
              <a:latin typeface="Graphik Web"/>
            </a:endParaRPr>
          </a:p>
          <a:p>
            <a:r>
              <a:rPr lang="en-US" sz="1400">
                <a:latin typeface="Graphik Web"/>
              </a:rPr>
              <a:t>Length: 115 minutes</a:t>
            </a:r>
          </a:p>
          <a:p>
            <a:r>
              <a:rPr lang="en-US" sz="1400">
                <a:latin typeface="Graphik Web"/>
              </a:rPr>
              <a:t>Registration fee: $375 USD</a:t>
            </a:r>
          </a:p>
          <a:p>
            <a:r>
              <a:rPr lang="en-US" sz="1400">
                <a:latin typeface="Graphik Web"/>
              </a:rPr>
              <a:t>Language: English </a:t>
            </a:r>
          </a:p>
          <a:p>
            <a:r>
              <a:rPr lang="en-US" sz="1400">
                <a:latin typeface="Graphik Web"/>
              </a:rPr>
              <a:t>Exam format: 65 Multiple Select and Multiple Choice questions</a:t>
            </a:r>
          </a:p>
          <a:p>
            <a:r>
              <a:rPr lang="en-US" sz="1400">
                <a:latin typeface="Graphik Web"/>
              </a:rPr>
              <a:t>Exam Delivery Method: Pearson VUE testing center or online proctored exam.</a:t>
            </a:r>
          </a:p>
          <a:p>
            <a:r>
              <a:rPr lang="en-US" sz="1400">
                <a:latin typeface="Graphik Web"/>
              </a:rPr>
              <a:t>Link: </a:t>
            </a:r>
            <a:r>
              <a:rPr lang="en-US" sz="1400">
                <a:latin typeface="Graphik Web"/>
                <a:hlinkClick r:id="rId2"/>
              </a:rPr>
              <a:t>Click here</a:t>
            </a:r>
            <a:endParaRPr lang="en-US" sz="1400">
              <a:latin typeface="Graphik Web"/>
            </a:endParaRPr>
          </a:p>
          <a:p>
            <a:r>
              <a:rPr lang="en-US" sz="1400">
                <a:latin typeface="Graphik Web"/>
              </a:rPr>
              <a:t>Exam Guide: </a:t>
            </a:r>
          </a:p>
          <a:p>
            <a:endParaRPr lang="en-US" sz="1400">
              <a:latin typeface="Graphik Web"/>
            </a:endParaRPr>
          </a:p>
          <a:p>
            <a:r>
              <a:rPr lang="en-US" sz="1400">
                <a:latin typeface="Graphik Web"/>
              </a:rPr>
              <a:t>Prerequisites:  </a:t>
            </a:r>
            <a:r>
              <a:rPr lang="en-US" sz="1400" err="1">
                <a:latin typeface="Graphik Web"/>
              </a:rPr>
              <a:t>SnowPro</a:t>
            </a:r>
            <a:r>
              <a:rPr lang="en-US" sz="1400">
                <a:latin typeface="Graphik Web"/>
              </a:rPr>
              <a:t> Core Certified</a:t>
            </a:r>
          </a:p>
          <a:p>
            <a:endParaRPr lang="en-US" sz="1400">
              <a:latin typeface="Graphik Web"/>
            </a:endParaRPr>
          </a:p>
        </p:txBody>
      </p:sp>
      <p:pic>
        <p:nvPicPr>
          <p:cNvPr id="4098" name="Picture 2">
            <a:extLst>
              <a:ext uri="{FF2B5EF4-FFF2-40B4-BE49-F238E27FC236}">
                <a16:creationId xmlns:a16="http://schemas.microsoft.com/office/drawing/2014/main" id="{089A6DD7-12F9-D718-0004-3DFAD4067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5325" y="2821033"/>
            <a:ext cx="3257550" cy="2676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79F12106-9B26-2EBA-72E2-6253F859E45A}"/>
              </a:ext>
            </a:extLst>
          </p:cNvPr>
          <p:cNvGraphicFramePr>
            <a:graphicFrameLocks noChangeAspect="1"/>
          </p:cNvGraphicFramePr>
          <p:nvPr/>
        </p:nvGraphicFramePr>
        <p:xfrm>
          <a:off x="2209800" y="5456237"/>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4" imgW="914282" imgH="792690" progId="AcroExch.Document.DC">
                  <p:embed/>
                </p:oleObj>
              </mc:Choice>
              <mc:Fallback>
                <p:oleObj name="Acrobat Document" showAsIcon="1" r:id="rId4" imgW="914282" imgH="792690" progId="AcroExch.Document.DC">
                  <p:embed/>
                  <p:pic>
                    <p:nvPicPr>
                      <p:cNvPr id="3" name="Object 2">
                        <a:extLst>
                          <a:ext uri="{FF2B5EF4-FFF2-40B4-BE49-F238E27FC236}">
                            <a16:creationId xmlns:a16="http://schemas.microsoft.com/office/drawing/2014/main" id="{79F12106-9B26-2EBA-72E2-6253F859E45A}"/>
                          </a:ext>
                        </a:extLst>
                      </p:cNvPr>
                      <p:cNvPicPr/>
                      <p:nvPr/>
                    </p:nvPicPr>
                    <p:blipFill>
                      <a:blip r:embed="rId5"/>
                      <a:stretch>
                        <a:fillRect/>
                      </a:stretch>
                    </p:blipFill>
                    <p:spPr>
                      <a:xfrm>
                        <a:off x="2209800" y="545623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603495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2" y="609600"/>
            <a:ext cx="8802688" cy="1639886"/>
          </a:xfrm>
        </p:spPr>
        <p:txBody>
          <a:bodyPr/>
          <a:lstStyle/>
          <a:p>
            <a:r>
              <a:rPr lang="en-US"/>
              <a:t>SNOWPRO CORE CERTIFICATION</a:t>
            </a:r>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09" y="2249486"/>
            <a:ext cx="8172920" cy="3819620"/>
          </a:xfrm>
        </p:spPr>
        <p:txBody>
          <a:bodyPr>
            <a:noAutofit/>
          </a:bodyPr>
          <a:lstStyle/>
          <a:p>
            <a:r>
              <a:rPr lang="en-US" sz="2000" b="1">
                <a:latin typeface="Graphik Web"/>
              </a:rPr>
              <a:t>Exam overview</a:t>
            </a:r>
          </a:p>
          <a:p>
            <a:r>
              <a:rPr lang="en-US" sz="1400">
                <a:latin typeface="Graphik Web"/>
              </a:rPr>
              <a:t>Level: Associate</a:t>
            </a:r>
            <a:endParaRPr lang="en-US" sz="1400" b="1">
              <a:latin typeface="Graphik Web"/>
            </a:endParaRPr>
          </a:p>
          <a:p>
            <a:r>
              <a:rPr lang="en-US" sz="1400">
                <a:latin typeface="Graphik Web"/>
              </a:rPr>
              <a:t>Length: 115 minutes</a:t>
            </a:r>
          </a:p>
          <a:p>
            <a:r>
              <a:rPr lang="en-US" sz="1400">
                <a:latin typeface="Graphik Web"/>
              </a:rPr>
              <a:t>Registration fee: $175 USD</a:t>
            </a:r>
          </a:p>
          <a:p>
            <a:r>
              <a:rPr lang="en-US" sz="1400">
                <a:latin typeface="Graphik Web"/>
              </a:rPr>
              <a:t>Language: English </a:t>
            </a:r>
          </a:p>
          <a:p>
            <a:r>
              <a:rPr lang="en-US" sz="1400">
                <a:latin typeface="Graphik Web"/>
              </a:rPr>
              <a:t>Exam format: 100 Multiple Select and Multiple Choice questions</a:t>
            </a:r>
          </a:p>
          <a:p>
            <a:r>
              <a:rPr lang="en-US" sz="1400">
                <a:latin typeface="Graphik Web"/>
              </a:rPr>
              <a:t>Exam Delivery Method: Pearson VUE testing center or online proctored exam.</a:t>
            </a:r>
          </a:p>
          <a:p>
            <a:r>
              <a:rPr lang="en-US" sz="1400">
                <a:latin typeface="Graphik Web"/>
              </a:rPr>
              <a:t>Link: </a:t>
            </a:r>
            <a:r>
              <a:rPr lang="en-US" sz="1400">
                <a:latin typeface="Graphik Web"/>
                <a:hlinkClick r:id="rId2"/>
              </a:rPr>
              <a:t>Click here</a:t>
            </a:r>
            <a:endParaRPr lang="en-US" sz="1400">
              <a:latin typeface="Graphik Web"/>
            </a:endParaRPr>
          </a:p>
          <a:p>
            <a:r>
              <a:rPr lang="en-US" sz="1400">
                <a:latin typeface="Graphik Web"/>
              </a:rPr>
              <a:t>Exam Guide: </a:t>
            </a:r>
          </a:p>
          <a:p>
            <a:endParaRPr lang="en-US" sz="1400">
              <a:latin typeface="Graphik Web"/>
            </a:endParaRPr>
          </a:p>
          <a:p>
            <a:r>
              <a:rPr lang="en-US" sz="1400">
                <a:latin typeface="Graphik Web"/>
              </a:rPr>
              <a:t>Prerequisites:  None</a:t>
            </a:r>
          </a:p>
          <a:p>
            <a:endParaRPr lang="en-US" sz="1400">
              <a:latin typeface="Graphik Web"/>
            </a:endParaRPr>
          </a:p>
        </p:txBody>
      </p:sp>
      <p:pic>
        <p:nvPicPr>
          <p:cNvPr id="3074" name="Picture 2" descr="SnowPro Core Certification - Credly">
            <a:extLst>
              <a:ext uri="{FF2B5EF4-FFF2-40B4-BE49-F238E27FC236}">
                <a16:creationId xmlns:a16="http://schemas.microsoft.com/office/drawing/2014/main" id="{E736E51E-4EB8-DEA0-8A41-7971A4313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738" y="2249486"/>
            <a:ext cx="3054724" cy="30547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5E5013EA-C72D-FD20-97DD-7857750715D0}"/>
              </a:ext>
            </a:extLst>
          </p:cNvPr>
          <p:cNvGraphicFramePr>
            <a:graphicFrameLocks noChangeAspect="1"/>
          </p:cNvGraphicFramePr>
          <p:nvPr>
            <p:extLst>
              <p:ext uri="{D42A27DB-BD31-4B8C-83A1-F6EECF244321}">
                <p14:modId xmlns:p14="http://schemas.microsoft.com/office/powerpoint/2010/main" val="1591938050"/>
              </p:ext>
            </p:extLst>
          </p:nvPr>
        </p:nvGraphicFramePr>
        <p:xfrm>
          <a:off x="2223247" y="5456237"/>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4" imgW="914282" imgH="792690" progId="AcroExch.Document.DC">
                  <p:embed/>
                </p:oleObj>
              </mc:Choice>
              <mc:Fallback>
                <p:oleObj name="Acrobat Document" showAsIcon="1" r:id="rId4" imgW="914282" imgH="792690" progId="AcroExch.Document.DC">
                  <p:embed/>
                  <p:pic>
                    <p:nvPicPr>
                      <p:cNvPr id="5" name="Object 4">
                        <a:extLst>
                          <a:ext uri="{FF2B5EF4-FFF2-40B4-BE49-F238E27FC236}">
                            <a16:creationId xmlns:a16="http://schemas.microsoft.com/office/drawing/2014/main" id="{5E5013EA-C72D-FD20-97DD-7857750715D0}"/>
                          </a:ext>
                        </a:extLst>
                      </p:cNvPr>
                      <p:cNvPicPr/>
                      <p:nvPr/>
                    </p:nvPicPr>
                    <p:blipFill>
                      <a:blip r:embed="rId5"/>
                      <a:stretch>
                        <a:fillRect/>
                      </a:stretch>
                    </p:blipFill>
                    <p:spPr>
                      <a:xfrm>
                        <a:off x="2223247" y="545623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493289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3511-24FF-2690-690D-04678F71DDEB}"/>
              </a:ext>
            </a:extLst>
          </p:cNvPr>
          <p:cNvSpPr>
            <a:spLocks noGrp="1"/>
          </p:cNvSpPr>
          <p:nvPr>
            <p:ph type="title"/>
          </p:nvPr>
        </p:nvSpPr>
        <p:spPr>
          <a:xfrm>
            <a:off x="838993" y="795902"/>
            <a:ext cx="10208418" cy="1229332"/>
          </a:xfrm>
        </p:spPr>
        <p:txBody>
          <a:bodyPr/>
          <a:lstStyle/>
          <a:p>
            <a:r>
              <a:rPr lang="en-US"/>
              <a:t>INTERNAL TRAININGS</a:t>
            </a:r>
          </a:p>
        </p:txBody>
      </p:sp>
      <p:graphicFrame>
        <p:nvGraphicFramePr>
          <p:cNvPr id="4" name="Table 4">
            <a:extLst>
              <a:ext uri="{FF2B5EF4-FFF2-40B4-BE49-F238E27FC236}">
                <a16:creationId xmlns:a16="http://schemas.microsoft.com/office/drawing/2014/main" id="{63B5E8C8-0D14-0007-0DBB-401D91D16BFC}"/>
              </a:ext>
            </a:extLst>
          </p:cNvPr>
          <p:cNvGraphicFramePr>
            <a:graphicFrameLocks noGrp="1"/>
          </p:cNvGraphicFramePr>
          <p:nvPr>
            <p:ph idx="1"/>
            <p:extLst>
              <p:ext uri="{D42A27DB-BD31-4B8C-83A1-F6EECF244321}">
                <p14:modId xmlns:p14="http://schemas.microsoft.com/office/powerpoint/2010/main" val="1259376018"/>
              </p:ext>
            </p:extLst>
          </p:nvPr>
        </p:nvGraphicFramePr>
        <p:xfrm>
          <a:off x="838993" y="1847850"/>
          <a:ext cx="10895807" cy="4214248"/>
        </p:xfrm>
        <a:graphic>
          <a:graphicData uri="http://schemas.openxmlformats.org/drawingml/2006/table">
            <a:tbl>
              <a:tblPr firstRow="1" bandRow="1">
                <a:tableStyleId>{5C22544A-7EE6-4342-B048-85BDC9FD1C3A}</a:tableStyleId>
              </a:tblPr>
              <a:tblGrid>
                <a:gridCol w="4010913">
                  <a:extLst>
                    <a:ext uri="{9D8B030D-6E8A-4147-A177-3AD203B41FA5}">
                      <a16:colId xmlns:a16="http://schemas.microsoft.com/office/drawing/2014/main" val="720159226"/>
                    </a:ext>
                  </a:extLst>
                </a:gridCol>
                <a:gridCol w="887506">
                  <a:extLst>
                    <a:ext uri="{9D8B030D-6E8A-4147-A177-3AD203B41FA5}">
                      <a16:colId xmlns:a16="http://schemas.microsoft.com/office/drawing/2014/main" val="4212946758"/>
                    </a:ext>
                  </a:extLst>
                </a:gridCol>
                <a:gridCol w="1792941">
                  <a:extLst>
                    <a:ext uri="{9D8B030D-6E8A-4147-A177-3AD203B41FA5}">
                      <a16:colId xmlns:a16="http://schemas.microsoft.com/office/drawing/2014/main" val="4092767362"/>
                    </a:ext>
                  </a:extLst>
                </a:gridCol>
                <a:gridCol w="869576">
                  <a:extLst>
                    <a:ext uri="{9D8B030D-6E8A-4147-A177-3AD203B41FA5}">
                      <a16:colId xmlns:a16="http://schemas.microsoft.com/office/drawing/2014/main" val="4097339890"/>
                    </a:ext>
                  </a:extLst>
                </a:gridCol>
                <a:gridCol w="1461247">
                  <a:extLst>
                    <a:ext uri="{9D8B030D-6E8A-4147-A177-3AD203B41FA5}">
                      <a16:colId xmlns:a16="http://schemas.microsoft.com/office/drawing/2014/main" val="746955537"/>
                    </a:ext>
                  </a:extLst>
                </a:gridCol>
                <a:gridCol w="1039906">
                  <a:extLst>
                    <a:ext uri="{9D8B030D-6E8A-4147-A177-3AD203B41FA5}">
                      <a16:colId xmlns:a16="http://schemas.microsoft.com/office/drawing/2014/main" val="3153651522"/>
                    </a:ext>
                  </a:extLst>
                </a:gridCol>
                <a:gridCol w="833718">
                  <a:extLst>
                    <a:ext uri="{9D8B030D-6E8A-4147-A177-3AD203B41FA5}">
                      <a16:colId xmlns:a16="http://schemas.microsoft.com/office/drawing/2014/main" val="4167237998"/>
                    </a:ext>
                  </a:extLst>
                </a:gridCol>
              </a:tblGrid>
              <a:tr h="481642">
                <a:tc>
                  <a:txBody>
                    <a:bodyPr/>
                    <a:lstStyle/>
                    <a:p>
                      <a:pPr algn="l"/>
                      <a:r>
                        <a:rPr lang="en-US"/>
                        <a:t>Training</a:t>
                      </a:r>
                    </a:p>
                  </a:txBody>
                  <a:tcPr anchor="ctr">
                    <a:solidFill>
                      <a:schemeClr val="tx1">
                        <a:alpha val="0"/>
                      </a:schemeClr>
                    </a:solidFill>
                  </a:tcPr>
                </a:tc>
                <a:tc>
                  <a:txBody>
                    <a:bodyPr/>
                    <a:lstStyle/>
                    <a:p>
                      <a:pPr algn="l"/>
                      <a:r>
                        <a:rPr lang="en-US"/>
                        <a:t>Tuition</a:t>
                      </a:r>
                    </a:p>
                  </a:txBody>
                  <a:tcPr anchor="ctr">
                    <a:solidFill>
                      <a:schemeClr val="tx1">
                        <a:alpha val="0"/>
                      </a:schemeClr>
                    </a:solidFill>
                  </a:tcPr>
                </a:tc>
                <a:tc>
                  <a:txBody>
                    <a:bodyPr/>
                    <a:lstStyle/>
                    <a:p>
                      <a:pPr algn="l"/>
                      <a:r>
                        <a:rPr lang="en-US"/>
                        <a:t>Provider</a:t>
                      </a:r>
                    </a:p>
                  </a:txBody>
                  <a:tcPr anchor="ctr">
                    <a:solidFill>
                      <a:schemeClr val="tx1">
                        <a:alpha val="0"/>
                      </a:schemeClr>
                    </a:solidFill>
                  </a:tcPr>
                </a:tc>
                <a:tc>
                  <a:txBody>
                    <a:bodyPr/>
                    <a:lstStyle/>
                    <a:p>
                      <a:pPr algn="l"/>
                      <a:r>
                        <a:rPr lang="en-US"/>
                        <a:t>Type</a:t>
                      </a:r>
                    </a:p>
                  </a:txBody>
                  <a:tcPr anchor="ctr">
                    <a:solidFill>
                      <a:schemeClr val="tx1">
                        <a:alpha val="0"/>
                      </a:schemeClr>
                    </a:solidFill>
                  </a:tcPr>
                </a:tc>
                <a:tc>
                  <a:txBody>
                    <a:bodyPr/>
                    <a:lstStyle/>
                    <a:p>
                      <a:pPr algn="l"/>
                      <a:r>
                        <a:rPr lang="en-US"/>
                        <a:t>Content level</a:t>
                      </a:r>
                    </a:p>
                  </a:txBody>
                  <a:tcPr anchor="ctr">
                    <a:solidFill>
                      <a:schemeClr val="tx1">
                        <a:alpha val="0"/>
                      </a:schemeClr>
                    </a:solidFill>
                  </a:tcPr>
                </a:tc>
                <a:tc>
                  <a:txBody>
                    <a:bodyPr/>
                    <a:lstStyle/>
                    <a:p>
                      <a:pPr algn="l"/>
                      <a:r>
                        <a:rPr lang="en-US"/>
                        <a:t>Duration</a:t>
                      </a:r>
                    </a:p>
                  </a:txBody>
                  <a:tcPr anchor="ctr">
                    <a:solidFill>
                      <a:schemeClr val="tx1">
                        <a:alpha val="0"/>
                      </a:schemeClr>
                    </a:solidFill>
                  </a:tcPr>
                </a:tc>
                <a:tc>
                  <a:txBody>
                    <a:bodyPr/>
                    <a:lstStyle/>
                    <a:p>
                      <a:pPr algn="l"/>
                      <a:r>
                        <a:rPr lang="en-US"/>
                        <a:t>Link</a:t>
                      </a:r>
                    </a:p>
                  </a:txBody>
                  <a:tcPr anchor="ctr">
                    <a:solidFill>
                      <a:schemeClr val="tx1">
                        <a:alpha val="0"/>
                      </a:schemeClr>
                    </a:solidFill>
                  </a:tcPr>
                </a:tc>
                <a:extLst>
                  <a:ext uri="{0D108BD9-81ED-4DB2-BD59-A6C34878D82A}">
                    <a16:rowId xmlns:a16="http://schemas.microsoft.com/office/drawing/2014/main" val="3218665140"/>
                  </a:ext>
                </a:extLst>
              </a:tr>
              <a:tr h="203731">
                <a:tc rowSpan="2">
                  <a:txBody>
                    <a:bodyPr/>
                    <a:lstStyle/>
                    <a:p>
                      <a:pPr algn="l" fontAlgn="ctr"/>
                      <a:r>
                        <a:rPr lang="en-US" sz="1200" b="0" i="0" u="none" strike="noStrike">
                          <a:solidFill>
                            <a:schemeClr val="tx1"/>
                          </a:solidFill>
                          <a:effectLst/>
                          <a:latin typeface="Calibri" panose="020F0502020204030204" pitchFamily="34" charset="0"/>
                        </a:rPr>
                        <a:t>Snowflake Cloud Database - Nordic Cloud First Brown Bag FY23</a:t>
                      </a:r>
                    </a:p>
                  </a:txBody>
                  <a:tcPr marL="7620" marR="7620" marT="7620" marB="0" anchor="ctr">
                    <a:solidFill>
                      <a:schemeClr val="tx1">
                        <a:alpha val="0"/>
                      </a:schemeClr>
                    </a:solidFill>
                  </a:tcPr>
                </a:tc>
                <a:tc rowSpan="16">
                  <a:txBody>
                    <a:bodyPr/>
                    <a:lstStyle/>
                    <a:p>
                      <a:pPr algn="l" fontAlgn="ctr"/>
                      <a:r>
                        <a:rPr lang="en-US" sz="1200" b="0" i="0" u="none" strike="noStrike">
                          <a:solidFill>
                            <a:schemeClr val="tx1"/>
                          </a:solidFill>
                          <a:effectLst/>
                          <a:latin typeface="Calibri" panose="020F0502020204030204" pitchFamily="34" charset="0"/>
                        </a:rPr>
                        <a:t>Free</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Accenture Media Exchange</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Video</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 </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1 hr</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2"/>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1199505463"/>
                  </a:ext>
                </a:extLst>
              </a:tr>
              <a:tr h="195582">
                <a:tc vMerge="1">
                  <a:txBody>
                    <a:bodyPr/>
                    <a:lstStyle/>
                    <a:p>
                      <a:pPr algn="l" fontAlgn="ct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vMerge="1">
                  <a:txBody>
                    <a:bodyPr/>
                    <a:lstStyle/>
                    <a:p>
                      <a:endParaRPr lang="en-US"/>
                    </a:p>
                  </a:txBody>
                  <a:tcPr/>
                </a:tc>
                <a:tc rowSpan="2">
                  <a:txBody>
                    <a:bodyPr/>
                    <a:lstStyle/>
                    <a:p>
                      <a:r>
                        <a:rPr lang="en-US" sz="1200" b="0" i="0" u="none" strike="noStrike">
                          <a:solidFill>
                            <a:schemeClr val="tx1"/>
                          </a:solidFill>
                          <a:effectLst/>
                          <a:latin typeface="Calibri" panose="020F0502020204030204" pitchFamily="34" charset="0"/>
                        </a:rPr>
                        <a:t>Percipio</a:t>
                      </a:r>
                      <a:endParaRPr lang="en-US"/>
                    </a:p>
                  </a:txBody>
                  <a:tcPr marL="7620" marR="7620" marT="7620" marB="0" anchor="ctr">
                    <a:solidFill>
                      <a:schemeClr val="tx1">
                        <a:alpha val="0"/>
                      </a:schemeClr>
                    </a:solidFill>
                  </a:tcPr>
                </a:tc>
                <a:tc rowSpan="2">
                  <a:txBody>
                    <a:bodyPr/>
                    <a:lstStyle/>
                    <a:p>
                      <a:r>
                        <a:rPr lang="en-US" sz="1200" b="0" i="0" u="none" strike="noStrike">
                          <a:solidFill>
                            <a:schemeClr val="tx1"/>
                          </a:solidFill>
                          <a:effectLst/>
                          <a:latin typeface="Calibri" panose="020F0502020204030204" pitchFamily="34" charset="0"/>
                        </a:rPr>
                        <a:t>Online Course</a:t>
                      </a:r>
                      <a:endParaRPr lang="en-US"/>
                    </a:p>
                  </a:txBody>
                  <a:tcPr marL="7620" marR="7620" marT="7620" marB="0" anchor="ctr">
                    <a:solidFill>
                      <a:schemeClr val="tx1">
                        <a:alpha val="0"/>
                      </a:schemeClr>
                    </a:solidFill>
                  </a:tcPr>
                </a:tc>
                <a:tc rowSpan="5">
                  <a:txBody>
                    <a:bodyPr/>
                    <a:lstStyle/>
                    <a:p>
                      <a:r>
                        <a:rPr lang="en-US" sz="1200" b="0" i="0" u="none" strike="noStrike">
                          <a:solidFill>
                            <a:schemeClr val="tx1"/>
                          </a:solidFill>
                          <a:effectLst/>
                          <a:latin typeface="Calibri" panose="020F0502020204030204" pitchFamily="34" charset="0"/>
                        </a:rPr>
                        <a:t>Beginner</a:t>
                      </a:r>
                      <a:endParaRPr lang="en-US"/>
                    </a:p>
                  </a:txBody>
                  <a:tcPr marL="7620" marR="7620" marT="7620" marB="0" anchor="ctr">
                    <a:solidFill>
                      <a:schemeClr val="tx1">
                        <a:alpha val="0"/>
                      </a:schemeClr>
                    </a:solidFill>
                  </a:tcPr>
                </a:tc>
                <a:tc rowSpan="2">
                  <a:txBody>
                    <a:bodyPr/>
                    <a:lstStyle/>
                    <a:p>
                      <a:r>
                        <a:rPr lang="en-US" sz="1200" b="0" i="0" u="none" strike="noStrike">
                          <a:solidFill>
                            <a:schemeClr val="tx1"/>
                          </a:solidFill>
                          <a:effectLst/>
                          <a:latin typeface="Calibri" panose="020F0502020204030204" pitchFamily="34" charset="0"/>
                        </a:rPr>
                        <a:t>2 hrs</a:t>
                      </a:r>
                      <a:endParaRPr lang="en-US"/>
                    </a:p>
                  </a:txBody>
                  <a:tcPr marL="7620" marR="7620" marT="7620" marB="0" anchor="ctr">
                    <a:solidFill>
                      <a:schemeClr val="tx1">
                        <a:alpha val="0"/>
                      </a:schemeClr>
                    </a:solidFill>
                  </a:tcPr>
                </a:tc>
                <a:tc rowSpan="2">
                  <a:txBody>
                    <a:bodyPr/>
                    <a:lstStyle/>
                    <a:p>
                      <a:r>
                        <a:rPr lang="en-US" sz="1200" b="0" i="0" u="sng" strike="noStrike">
                          <a:solidFill>
                            <a:srgbClr val="0563C1"/>
                          </a:solidFill>
                          <a:effectLst/>
                          <a:latin typeface="Calibri" panose="020F0502020204030204" pitchFamily="34" charset="0"/>
                          <a:hlinkClick r:id="rId3"/>
                        </a:rPr>
                        <a:t>Click here</a:t>
                      </a:r>
                      <a:endParaRPr lang="en-US"/>
                    </a:p>
                  </a:txBody>
                  <a:tcPr marL="7620" marR="7620" marT="7620" marB="0" anchor="ctr">
                    <a:solidFill>
                      <a:schemeClr val="tx1">
                        <a:alpha val="0"/>
                      </a:schemeClr>
                    </a:solidFill>
                  </a:tcPr>
                </a:tc>
                <a:extLst>
                  <a:ext uri="{0D108BD9-81ED-4DB2-BD59-A6C34878D82A}">
                    <a16:rowId xmlns:a16="http://schemas.microsoft.com/office/drawing/2014/main" val="1190457459"/>
                  </a:ext>
                </a:extLst>
              </a:tr>
              <a:tr h="399314">
                <a:tc>
                  <a:txBody>
                    <a:bodyPr/>
                    <a:lstStyle/>
                    <a:p>
                      <a:pPr algn="l" fontAlgn="ctr"/>
                      <a:r>
                        <a:rPr lang="en-US" sz="1200" b="0" i="0" u="none" strike="noStrike">
                          <a:solidFill>
                            <a:schemeClr val="tx1"/>
                          </a:solidFill>
                          <a:effectLst/>
                          <a:latin typeface="Calibri" panose="020F0502020204030204" pitchFamily="34" charset="0"/>
                        </a:rPr>
                        <a:t>Getting Started with Snowflake: Using the Snowflake Data Platform</a:t>
                      </a:r>
                    </a:p>
                  </a:txBody>
                  <a:tcPr marL="7620" marR="7620" marT="7620" marB="0" anchor="ctr">
                    <a:solidFill>
                      <a:schemeClr val="tx1">
                        <a:alpha val="0"/>
                      </a:schemeClr>
                    </a:solidFill>
                  </a:tcPr>
                </a:tc>
                <a:tc vMerge="1">
                  <a:txBody>
                    <a:bodyPr/>
                    <a:lstStyle/>
                    <a:p>
                      <a:endParaRPr lang="en-US"/>
                    </a:p>
                  </a:txBody>
                  <a:tcPr/>
                </a:tc>
                <a:tc vMerge="1">
                  <a:txBody>
                    <a:bodyPr/>
                    <a:lstStyle/>
                    <a:p>
                      <a:pPr algn="l" fontAlgn="ct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vMerge="1">
                  <a:txBody>
                    <a:bodyPr/>
                    <a:lstStyle/>
                    <a:p>
                      <a:pPr algn="l" fontAlgn="ct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vMerge="1">
                  <a:txBody>
                    <a:bodyPr/>
                    <a:lstStyle/>
                    <a:p>
                      <a:pPr algn="l" fontAlgn="ct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vMerge="1">
                  <a:txBody>
                    <a:bodyPr/>
                    <a:lstStyle/>
                    <a:p>
                      <a:pPr algn="l" fontAlgn="ct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vMerge="1">
                  <a:txBody>
                    <a:bodyPr/>
                    <a:lstStyle/>
                    <a:p>
                      <a:pPr algn="l" fontAlgn="ct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2681956873"/>
                  </a:ext>
                </a:extLst>
              </a:tr>
              <a:tr h="203731">
                <a:tc>
                  <a:txBody>
                    <a:bodyPr/>
                    <a:lstStyle/>
                    <a:p>
                      <a:pPr algn="l" fontAlgn="ctr"/>
                      <a:r>
                        <a:rPr lang="en-US" sz="1200" b="0" i="0" u="none" strike="noStrike">
                          <a:solidFill>
                            <a:schemeClr val="tx1"/>
                          </a:solidFill>
                          <a:effectLst/>
                          <a:latin typeface="Calibri" panose="020F0502020204030204" pitchFamily="34" charset="0"/>
                        </a:rPr>
                        <a:t>Snowflake for Novice</a:t>
                      </a:r>
                    </a:p>
                  </a:txBody>
                  <a:tcPr marL="7620" marR="7620" marT="7620" marB="0" anchor="ctr">
                    <a:solidFill>
                      <a:schemeClr val="tx1">
                        <a:alpha val="0"/>
                      </a:schemeClr>
                    </a:solidFill>
                  </a:tcPr>
                </a:tc>
                <a:tc vMerge="1">
                  <a:txBody>
                    <a:bodyPr/>
                    <a:lstStyle/>
                    <a:p>
                      <a:endParaRPr lang="en-US"/>
                    </a:p>
                  </a:txBody>
                  <a:tcPr/>
                </a:tc>
                <a:tc rowSpan="6">
                  <a:txBody>
                    <a:bodyPr/>
                    <a:lstStyle/>
                    <a:p>
                      <a:pPr algn="l" fontAlgn="ctr"/>
                      <a:r>
                        <a:rPr lang="en-US" sz="1200" b="0" i="0" u="none" strike="noStrike">
                          <a:solidFill>
                            <a:schemeClr val="tx1"/>
                          </a:solidFill>
                          <a:effectLst/>
                          <a:latin typeface="Calibri" panose="020F0502020204030204" pitchFamily="34" charset="0"/>
                        </a:rPr>
                        <a:t>Connected Learning</a:t>
                      </a:r>
                    </a:p>
                  </a:txBody>
                  <a:tcPr marL="7620" marR="7620" marT="7620" marB="0" anchor="ctr">
                    <a:solidFill>
                      <a:schemeClr val="tx1">
                        <a:alpha val="0"/>
                      </a:schemeClr>
                    </a:solidFill>
                  </a:tcPr>
                </a:tc>
                <a:tc rowSpan="6">
                  <a:txBody>
                    <a:bodyPr/>
                    <a:lstStyle/>
                    <a:p>
                      <a:pPr algn="l" fontAlgn="ctr"/>
                      <a:r>
                        <a:rPr lang="en-US" sz="1200" b="0" i="0" u="none" strike="noStrike">
                          <a:solidFill>
                            <a:schemeClr val="tx1"/>
                          </a:solidFill>
                          <a:effectLst/>
                          <a:latin typeface="Calibri" panose="020F0502020204030204" pitchFamily="34" charset="0"/>
                        </a:rPr>
                        <a:t>Learning Boards</a:t>
                      </a:r>
                    </a:p>
                  </a:txBody>
                  <a:tcPr marL="7620" marR="7620" marT="7620" marB="0" anchor="ctr">
                    <a:solidFill>
                      <a:schemeClr val="tx1">
                        <a:alpha val="0"/>
                      </a:schemeClr>
                    </a:solidFill>
                  </a:tcPr>
                </a:tc>
                <a:tc vMerge="1">
                  <a:txBody>
                    <a:bodyPr/>
                    <a:lstStyle/>
                    <a:p>
                      <a:endParaRPr lang="en-US"/>
                    </a:p>
                  </a:txBody>
                  <a:tcPr/>
                </a:tc>
                <a:tc>
                  <a:txBody>
                    <a:bodyPr/>
                    <a:lstStyle/>
                    <a:p>
                      <a:pPr algn="l" fontAlgn="ctr"/>
                      <a:r>
                        <a:rPr lang="en-US" sz="1200" b="0" i="0" u="none" strike="noStrike">
                          <a:solidFill>
                            <a:schemeClr val="tx1"/>
                          </a:solidFill>
                          <a:effectLst/>
                          <a:latin typeface="Calibri" panose="020F0502020204030204" pitchFamily="34" charset="0"/>
                        </a:rPr>
                        <a:t>7 hrs</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4"/>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1420625217"/>
                  </a:ext>
                </a:extLst>
              </a:tr>
              <a:tr h="203731">
                <a:tc>
                  <a:txBody>
                    <a:bodyPr/>
                    <a:lstStyle/>
                    <a:p>
                      <a:pPr algn="l" fontAlgn="ctr"/>
                      <a:r>
                        <a:rPr lang="en-US" sz="1200" b="0" i="0" u="none" strike="noStrike">
                          <a:solidFill>
                            <a:schemeClr val="tx1"/>
                          </a:solidFill>
                          <a:effectLst/>
                          <a:latin typeface="Calibri" panose="020F0502020204030204" pitchFamily="34" charset="0"/>
                        </a:rPr>
                        <a:t>Building Cloud Data Warehouse in Snowflake</a:t>
                      </a: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chemeClr val="tx1"/>
                          </a:solidFill>
                          <a:effectLst/>
                          <a:latin typeface="Calibri" panose="020F0502020204030204" pitchFamily="34" charset="0"/>
                        </a:rPr>
                        <a:t>18 hrs</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5"/>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1985785992"/>
                  </a:ext>
                </a:extLst>
              </a:tr>
              <a:tr h="203731">
                <a:tc>
                  <a:txBody>
                    <a:bodyPr/>
                    <a:lstStyle/>
                    <a:p>
                      <a:r>
                        <a:rPr lang="en-US" sz="1200" b="0" i="0" u="none" strike="noStrike">
                          <a:solidFill>
                            <a:schemeClr val="tx1"/>
                          </a:solidFill>
                          <a:effectLst/>
                          <a:latin typeface="Calibri" panose="020F0502020204030204" pitchFamily="34" charset="0"/>
                        </a:rPr>
                        <a:t>Snowflake for Beginners</a:t>
                      </a:r>
                      <a:endParaRPr lang="en-US"/>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chemeClr val="tx1"/>
                          </a:solidFill>
                          <a:effectLst/>
                          <a:latin typeface="Calibri" panose="020F0502020204030204" pitchFamily="34" charset="0"/>
                        </a:rPr>
                        <a:t>17 hrs</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6"/>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3417861961"/>
                  </a:ext>
                </a:extLst>
              </a:tr>
              <a:tr h="203731">
                <a:tc>
                  <a:txBody>
                    <a:bodyPr/>
                    <a:lstStyle/>
                    <a:p>
                      <a:r>
                        <a:rPr lang="en-US" sz="1200" b="0" i="0" u="none" strike="noStrike">
                          <a:solidFill>
                            <a:schemeClr val="tx1"/>
                          </a:solidFill>
                          <a:effectLst/>
                          <a:latin typeface="Calibri" panose="020F0502020204030204" pitchFamily="34" charset="0"/>
                        </a:rPr>
                        <a:t>Snowflake for Skilled</a:t>
                      </a:r>
                      <a:endParaRPr lang="en-US"/>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b="0" i="0" u="none" strike="noStrike">
                          <a:solidFill>
                            <a:schemeClr val="tx1"/>
                          </a:solidFill>
                          <a:effectLst/>
                          <a:latin typeface="Calibri" panose="020F0502020204030204" pitchFamily="34" charset="0"/>
                        </a:rPr>
                        <a:t>Intermediate</a:t>
                      </a:r>
                      <a:endParaRPr lang="en-US"/>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5 hrs</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7"/>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3997935754"/>
                  </a:ext>
                </a:extLst>
              </a:tr>
              <a:tr h="203731">
                <a:tc>
                  <a:txBody>
                    <a:bodyPr/>
                    <a:lstStyle/>
                    <a:p>
                      <a:r>
                        <a:rPr lang="en-US" sz="1200" b="0" i="0" u="none" strike="noStrike">
                          <a:solidFill>
                            <a:schemeClr val="tx1"/>
                          </a:solidFill>
                          <a:effectLst/>
                          <a:latin typeface="Calibri" panose="020F0502020204030204" pitchFamily="34" charset="0"/>
                        </a:rPr>
                        <a:t>Snowflake for Advanced</a:t>
                      </a:r>
                      <a:endParaRPr lang="en-US"/>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r>
                        <a:rPr lang="en-US" sz="1200" b="0" i="0" u="none" strike="noStrike">
                          <a:solidFill>
                            <a:schemeClr val="tx1"/>
                          </a:solidFill>
                          <a:effectLst/>
                          <a:latin typeface="Calibri" panose="020F0502020204030204" pitchFamily="34" charset="0"/>
                        </a:rPr>
                        <a:t>Advanced</a:t>
                      </a:r>
                      <a:endParaRPr lang="en-US"/>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5 hrs</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8"/>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4189443578"/>
                  </a:ext>
                </a:extLst>
              </a:tr>
              <a:tr h="203731">
                <a:tc>
                  <a:txBody>
                    <a:bodyPr/>
                    <a:lstStyle/>
                    <a:p>
                      <a:r>
                        <a:rPr lang="en-US" sz="1200" b="0" i="0" u="none" strike="noStrike">
                          <a:solidFill>
                            <a:schemeClr val="tx1"/>
                          </a:solidFill>
                          <a:effectLst/>
                          <a:latin typeface="Calibri" panose="020F0502020204030204" pitchFamily="34" charset="0"/>
                        </a:rPr>
                        <a:t>Snowflake for Expert</a:t>
                      </a:r>
                      <a:endParaRPr lang="en-US"/>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chemeClr val="tx1"/>
                          </a:solidFill>
                          <a:effectLst/>
                          <a:latin typeface="Calibri" panose="020F0502020204030204" pitchFamily="34" charset="0"/>
                        </a:rPr>
                        <a:t>4 hrs</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9"/>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1247642310"/>
                  </a:ext>
                </a:extLst>
              </a:tr>
              <a:tr h="473363">
                <a:tc>
                  <a:txBody>
                    <a:bodyPr/>
                    <a:lstStyle/>
                    <a:p>
                      <a:r>
                        <a:rPr lang="en-US" sz="1200" b="0" i="0" u="none" strike="noStrike">
                          <a:solidFill>
                            <a:schemeClr val="tx1"/>
                          </a:solidFill>
                          <a:effectLst/>
                          <a:latin typeface="Calibri" panose="020F0502020204030204" pitchFamily="34" charset="0"/>
                        </a:rPr>
                        <a:t>Queries in Snowflake: Search Optimization, External Table Partitions, &amp; Views</a:t>
                      </a:r>
                      <a:endParaRPr lang="en-US"/>
                    </a:p>
                  </a:txBody>
                  <a:tcPr marL="7620" marR="7620" marT="7620" marB="0" anchor="ctr">
                    <a:solidFill>
                      <a:schemeClr val="tx1">
                        <a:alpha val="0"/>
                      </a:schemeClr>
                    </a:solidFill>
                  </a:tcPr>
                </a:tc>
                <a:tc vMerge="1">
                  <a:txBody>
                    <a:bodyPr/>
                    <a:lstStyle/>
                    <a:p>
                      <a:endParaRPr lang="en-US"/>
                    </a:p>
                  </a:txBody>
                  <a:tcPr/>
                </a:tc>
                <a:tc>
                  <a:txBody>
                    <a:bodyPr/>
                    <a:lstStyle/>
                    <a:p>
                      <a:pPr algn="l" fontAlgn="ctr"/>
                      <a:r>
                        <a:rPr lang="en-US" sz="1200" b="0" i="0" u="none" strike="noStrike" err="1">
                          <a:solidFill>
                            <a:schemeClr val="tx1"/>
                          </a:solidFill>
                          <a:effectLst/>
                          <a:latin typeface="Calibri" panose="020F0502020204030204" pitchFamily="34" charset="0"/>
                        </a:rPr>
                        <a:t>Percipio</a:t>
                      </a: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rowSpan="7">
                  <a:txBody>
                    <a:bodyPr/>
                    <a:lstStyle/>
                    <a:p>
                      <a:pPr algn="l" fontAlgn="ctr"/>
                      <a:r>
                        <a:rPr lang="en-US" sz="1200" b="0" i="0" u="none" strike="noStrike">
                          <a:solidFill>
                            <a:schemeClr val="tx1"/>
                          </a:solidFill>
                          <a:effectLst/>
                          <a:latin typeface="Calibri" panose="020F0502020204030204" pitchFamily="34" charset="0"/>
                        </a:rPr>
                        <a:t>Online Course</a:t>
                      </a:r>
                    </a:p>
                  </a:txBody>
                  <a:tcPr marL="7620" marR="7620" marT="7620" marB="0" anchor="ctr">
                    <a:solidFill>
                      <a:schemeClr val="tx1">
                        <a:alpha val="0"/>
                      </a:schemeClr>
                    </a:solidFill>
                  </a:tcPr>
                </a:tc>
                <a:tc rowSpan="2">
                  <a:txBody>
                    <a:bodyPr/>
                    <a:lstStyle/>
                    <a:p>
                      <a:r>
                        <a:rPr lang="en-US" sz="1200" b="0" i="0" u="none" strike="noStrike">
                          <a:solidFill>
                            <a:schemeClr val="tx1"/>
                          </a:solidFill>
                          <a:effectLst/>
                          <a:latin typeface="Calibri" panose="020F0502020204030204" pitchFamily="34" charset="0"/>
                        </a:rPr>
                        <a:t>Intermediate</a:t>
                      </a:r>
                      <a:endParaRPr lang="en-US"/>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2 hrs</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10"/>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232392229"/>
                  </a:ext>
                </a:extLst>
              </a:tr>
              <a:tr h="203731">
                <a:tc>
                  <a:txBody>
                    <a:bodyPr/>
                    <a:lstStyle/>
                    <a:p>
                      <a:r>
                        <a:rPr lang="en-US" sz="1200" b="0" i="0" u="none" strike="noStrike">
                          <a:solidFill>
                            <a:schemeClr val="tx1"/>
                          </a:solidFill>
                          <a:effectLst/>
                          <a:latin typeface="Calibri" panose="020F0502020204030204" pitchFamily="34" charset="0"/>
                        </a:rPr>
                        <a:t>Data Analytics with Snowflake</a:t>
                      </a:r>
                      <a:endParaRPr lang="en-US"/>
                    </a:p>
                  </a:txBody>
                  <a:tcPr marL="7620" marR="7620" marT="7620" marB="0" anchor="ctr">
                    <a:solidFill>
                      <a:schemeClr val="tx1">
                        <a:alpha val="0"/>
                      </a:schemeClr>
                    </a:solidFill>
                  </a:tcPr>
                </a:tc>
                <a:tc vMerge="1">
                  <a:txBody>
                    <a:bodyPr/>
                    <a:lstStyle/>
                    <a:p>
                      <a:endParaRPr lang="en-US"/>
                    </a:p>
                  </a:txBody>
                  <a:tcPr/>
                </a:tc>
                <a:tc rowSpan="5">
                  <a:txBody>
                    <a:bodyPr/>
                    <a:lstStyle/>
                    <a:p>
                      <a:pPr algn="l" fontAlgn="ctr"/>
                      <a:r>
                        <a:rPr lang="en-US" sz="1200" b="0" i="0" u="none" strike="noStrike" err="1">
                          <a:solidFill>
                            <a:schemeClr val="tx1"/>
                          </a:solidFill>
                          <a:effectLst/>
                          <a:latin typeface="Calibri" panose="020F0502020204030204" pitchFamily="34" charset="0"/>
                        </a:rPr>
                        <a:t>Percipio</a:t>
                      </a: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chemeClr val="tx1"/>
                          </a:solidFill>
                          <a:effectLst/>
                          <a:latin typeface="Calibri" panose="020F0502020204030204" pitchFamily="34" charset="0"/>
                        </a:rPr>
                        <a:t>21 hrs</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11"/>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2342756733"/>
                  </a:ext>
                </a:extLst>
              </a:tr>
              <a:tr h="203731">
                <a:tc>
                  <a:txBody>
                    <a:bodyPr/>
                    <a:lstStyle/>
                    <a:p>
                      <a:r>
                        <a:rPr lang="en-US" sz="1200" b="0" i="0" u="none" strike="noStrike" err="1">
                          <a:solidFill>
                            <a:schemeClr val="tx1"/>
                          </a:solidFill>
                          <a:effectLst/>
                          <a:latin typeface="Calibri" panose="020F0502020204030204" pitchFamily="34" charset="0"/>
                        </a:rPr>
                        <a:t>SnowPro</a:t>
                      </a:r>
                      <a:r>
                        <a:rPr lang="en-US" sz="1200" b="0" i="0" u="none" strike="noStrike">
                          <a:solidFill>
                            <a:schemeClr val="tx1"/>
                          </a:solidFill>
                          <a:effectLst/>
                          <a:latin typeface="Calibri" panose="020F0502020204030204" pitchFamily="34" charset="0"/>
                        </a:rPr>
                        <a:t> Core Certification</a:t>
                      </a:r>
                      <a:endParaRPr lang="en-US"/>
                    </a:p>
                  </a:txBody>
                  <a:tcPr marL="7620" marR="7620" marT="7620" marB="0" anchor="ctr">
                    <a:solidFill>
                      <a:schemeClr val="tx1">
                        <a:alpha val="0"/>
                      </a:schemeClr>
                    </a:solidFill>
                  </a:tcPr>
                </a:tc>
                <a:tc vMerge="1">
                  <a:txBody>
                    <a:bodyPr/>
                    <a:lstStyle/>
                    <a:p>
                      <a:endParaRPr lang="en-US"/>
                    </a:p>
                  </a:txBody>
                  <a:tcPr/>
                </a:tc>
                <a:tc vMerge="1">
                  <a:txBody>
                    <a:bodyPr/>
                    <a:lstStyle/>
                    <a:p>
                      <a:pPr algn="l" fontAlgn="ct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vMerge="1">
                  <a:txBody>
                    <a:bodyPr/>
                    <a:lstStyle/>
                    <a:p>
                      <a:endParaRPr lang="en-US"/>
                    </a:p>
                  </a:txBody>
                  <a:tcPr/>
                </a:tc>
                <a:tc rowSpan="5">
                  <a:txBody>
                    <a:bodyPr/>
                    <a:lstStyle/>
                    <a:p>
                      <a:r>
                        <a:rPr lang="en-US" sz="1200" b="0" i="0" u="none" strike="noStrike">
                          <a:solidFill>
                            <a:schemeClr val="tx1"/>
                          </a:solidFill>
                          <a:effectLst/>
                          <a:latin typeface="Calibri" panose="020F0502020204030204" pitchFamily="34" charset="0"/>
                        </a:rPr>
                        <a:t>Beginner</a:t>
                      </a:r>
                      <a:endParaRPr lang="en-US"/>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20 hrs</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12"/>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1641048984"/>
                  </a:ext>
                </a:extLst>
              </a:tr>
              <a:tr h="187432">
                <a:tc>
                  <a:txBody>
                    <a:bodyPr/>
                    <a:lstStyle/>
                    <a:p>
                      <a:r>
                        <a:rPr lang="en-US" sz="1100" b="0" i="0" u="none" strike="noStrike">
                          <a:solidFill>
                            <a:schemeClr val="tx1"/>
                          </a:solidFill>
                          <a:effectLst/>
                          <a:latin typeface="Calibri" panose="020F0502020204030204" pitchFamily="34" charset="0"/>
                        </a:rPr>
                        <a:t>Essentials Hands-on: Data Engineering Workshop</a:t>
                      </a:r>
                      <a:endParaRPr lang="en-US"/>
                    </a:p>
                  </a:txBody>
                  <a:tcPr marL="7620" marR="7620" marT="7620" marB="0" anchor="ctr">
                    <a:solidFill>
                      <a:schemeClr val="tx1">
                        <a:alpha val="0"/>
                      </a:schemeClr>
                    </a:solidFill>
                  </a:tcPr>
                </a:tc>
                <a:tc vMerge="1">
                  <a:txBody>
                    <a:bodyPr/>
                    <a:lstStyle/>
                    <a:p>
                      <a:endParaRPr lang="en-US"/>
                    </a:p>
                  </a:txBody>
                  <a:tcPr/>
                </a:tc>
                <a:tc vMerge="1">
                  <a:txBody>
                    <a:bodyPr/>
                    <a:lstStyle/>
                    <a:p>
                      <a:pPr algn="l" fontAlgn="ct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chemeClr val="tx1"/>
                          </a:solidFill>
                          <a:effectLst/>
                          <a:latin typeface="Calibri" panose="020F0502020204030204" pitchFamily="34" charset="0"/>
                        </a:rPr>
                        <a:t>2 hrs</a:t>
                      </a: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a:txBody>
                    <a:bodyPr/>
                    <a:lstStyle/>
                    <a:p>
                      <a:pPr algn="l" fontAlgn="ctr"/>
                      <a:r>
                        <a:rPr lang="en-US" sz="1100" b="0" i="0" u="sng" strike="noStrike">
                          <a:solidFill>
                            <a:srgbClr val="0563C1"/>
                          </a:solidFill>
                          <a:effectLst/>
                          <a:latin typeface="Calibri" panose="020F0502020204030204" pitchFamily="34" charset="0"/>
                          <a:hlinkClick r:id="rId13"/>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2656159646"/>
                  </a:ext>
                </a:extLst>
              </a:tr>
              <a:tr h="187432">
                <a:tc>
                  <a:txBody>
                    <a:bodyPr/>
                    <a:lstStyle/>
                    <a:p>
                      <a:r>
                        <a:rPr lang="en-US" sz="1100" b="0" i="0" u="none" strike="noStrike" err="1">
                          <a:solidFill>
                            <a:schemeClr val="tx1"/>
                          </a:solidFill>
                          <a:effectLst/>
                          <a:latin typeface="Calibri" panose="020F0502020204030204" pitchFamily="34" charset="0"/>
                        </a:rPr>
                        <a:t>SnowPro</a:t>
                      </a:r>
                      <a:r>
                        <a:rPr lang="en-US" sz="1100" b="0" i="0" u="none" strike="noStrike">
                          <a:solidFill>
                            <a:schemeClr val="tx1"/>
                          </a:solidFill>
                          <a:effectLst/>
                          <a:latin typeface="Calibri" panose="020F0502020204030204" pitchFamily="34" charset="0"/>
                        </a:rPr>
                        <a:t> Advanced Data Engineer Certification</a:t>
                      </a:r>
                      <a:endParaRPr lang="en-US"/>
                    </a:p>
                  </a:txBody>
                  <a:tcPr marL="7620" marR="7620" marT="7620" marB="0" anchor="ctr">
                    <a:solidFill>
                      <a:schemeClr val="tx1">
                        <a:alpha val="0"/>
                      </a:schemeClr>
                    </a:solidFill>
                  </a:tcPr>
                </a:tc>
                <a:tc vMerge="1">
                  <a:txBody>
                    <a:bodyPr/>
                    <a:lstStyle/>
                    <a:p>
                      <a:endParaRPr lang="en-US"/>
                    </a:p>
                  </a:txBody>
                  <a:tcPr/>
                </a:tc>
                <a:tc vMerge="1">
                  <a:txBody>
                    <a:bodyPr/>
                    <a:lstStyle/>
                    <a:p>
                      <a:pPr algn="l" fontAlgn="ct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chemeClr val="tx1"/>
                          </a:solidFill>
                          <a:effectLst/>
                          <a:latin typeface="Calibri" panose="020F0502020204030204" pitchFamily="34" charset="0"/>
                        </a:rPr>
                        <a:t>30 </a:t>
                      </a:r>
                      <a:r>
                        <a:rPr lang="en-US" sz="1100" b="0" i="0" u="none" strike="noStrike" err="1">
                          <a:solidFill>
                            <a:schemeClr val="tx1"/>
                          </a:solidFill>
                          <a:effectLst/>
                          <a:latin typeface="Calibri" panose="020F0502020204030204" pitchFamily="34" charset="0"/>
                        </a:rPr>
                        <a:t>hrs</a:t>
                      </a: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a:txBody>
                    <a:bodyPr/>
                    <a:lstStyle/>
                    <a:p>
                      <a:pPr algn="l" fontAlgn="ctr"/>
                      <a:r>
                        <a:rPr lang="en-US" sz="1100" b="0" i="0" u="sng" strike="noStrike">
                          <a:solidFill>
                            <a:srgbClr val="0563C1"/>
                          </a:solidFill>
                          <a:effectLst/>
                          <a:latin typeface="Calibri" panose="020F0502020204030204" pitchFamily="34" charset="0"/>
                          <a:hlinkClick r:id="rId14"/>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3354333223"/>
                  </a:ext>
                </a:extLst>
              </a:tr>
              <a:tr h="187432">
                <a:tc>
                  <a:txBody>
                    <a:bodyPr/>
                    <a:lstStyle/>
                    <a:p>
                      <a:r>
                        <a:rPr lang="en-US" sz="1100" b="0" i="0" u="none" strike="noStrike">
                          <a:solidFill>
                            <a:schemeClr val="tx1"/>
                          </a:solidFill>
                          <a:effectLst/>
                          <a:latin typeface="Calibri" panose="020F0502020204030204" pitchFamily="34" charset="0"/>
                        </a:rPr>
                        <a:t>Essentials Hands-on: Data Lake Workshop</a:t>
                      </a:r>
                      <a:endParaRPr lang="en-US"/>
                    </a:p>
                  </a:txBody>
                  <a:tcPr marL="7620" marR="7620" marT="7620" marB="0" anchor="ctr">
                    <a:solidFill>
                      <a:schemeClr val="tx1">
                        <a:alpha val="0"/>
                      </a:schemeClr>
                    </a:solidFill>
                  </a:tcPr>
                </a:tc>
                <a:tc vMerge="1">
                  <a:txBody>
                    <a:bodyPr/>
                    <a:lstStyle/>
                    <a:p>
                      <a:endParaRPr lang="en-US"/>
                    </a:p>
                  </a:txBody>
                  <a:tcPr/>
                </a:tc>
                <a:tc vMerge="1">
                  <a:txBody>
                    <a:bodyPr/>
                    <a:lstStyle/>
                    <a:p>
                      <a:pPr algn="l" fontAlgn="ct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chemeClr val="tx1"/>
                          </a:solidFill>
                          <a:effectLst/>
                          <a:latin typeface="Calibri" panose="020F0502020204030204" pitchFamily="34" charset="0"/>
                        </a:rPr>
                        <a:t>2 </a:t>
                      </a:r>
                      <a:r>
                        <a:rPr lang="en-US" sz="1100" b="0" i="0" u="none" strike="noStrike" err="1">
                          <a:solidFill>
                            <a:schemeClr val="tx1"/>
                          </a:solidFill>
                          <a:effectLst/>
                          <a:latin typeface="Calibri" panose="020F0502020204030204" pitchFamily="34" charset="0"/>
                        </a:rPr>
                        <a:t>hrs</a:t>
                      </a: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a:txBody>
                    <a:bodyPr/>
                    <a:lstStyle/>
                    <a:p>
                      <a:pPr algn="l" fontAlgn="ctr"/>
                      <a:r>
                        <a:rPr lang="en-US" sz="1100" b="0" i="0" u="sng" strike="noStrike">
                          <a:solidFill>
                            <a:srgbClr val="0563C1"/>
                          </a:solidFill>
                          <a:effectLst/>
                          <a:latin typeface="Calibri" panose="020F0502020204030204" pitchFamily="34" charset="0"/>
                          <a:hlinkClick r:id="rId15"/>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3139800454"/>
                  </a:ext>
                </a:extLst>
              </a:tr>
              <a:tr h="268472">
                <a:tc>
                  <a:txBody>
                    <a:bodyPr/>
                    <a:lstStyle/>
                    <a:p>
                      <a:r>
                        <a:rPr lang="en-US" sz="1100" b="0" i="0" u="none" strike="noStrike">
                          <a:solidFill>
                            <a:schemeClr val="tx1"/>
                          </a:solidFill>
                          <a:effectLst/>
                          <a:latin typeface="Calibri" panose="020F0502020204030204" pitchFamily="34" charset="0"/>
                        </a:rPr>
                        <a:t>Essentials Hands-on: Data Warehousing Workshop</a:t>
                      </a:r>
                      <a:endParaRPr lang="en-US"/>
                    </a:p>
                  </a:txBody>
                  <a:tcPr marL="7620" marR="7620" marT="7620" marB="0" anchor="ctr">
                    <a:solidFill>
                      <a:schemeClr val="tx1">
                        <a:alpha val="0"/>
                      </a:schemeClr>
                    </a:solidFill>
                  </a:tcPr>
                </a:tc>
                <a:tc vMerge="1">
                  <a:txBody>
                    <a:bodyPr/>
                    <a:lstStyle/>
                    <a:p>
                      <a:endParaRPr lang="en-US"/>
                    </a:p>
                  </a:txBody>
                  <a:tcPr/>
                </a:tc>
                <a:tc>
                  <a:txBody>
                    <a:bodyPr/>
                    <a:lstStyle/>
                    <a:p>
                      <a:pPr algn="l" fontAlgn="ctr"/>
                      <a:r>
                        <a:rPr lang="en-US" sz="1200" b="0" i="0" u="none" strike="noStrike">
                          <a:solidFill>
                            <a:schemeClr val="tx1"/>
                          </a:solidFill>
                          <a:effectLst/>
                          <a:latin typeface="Calibri" panose="020F0502020204030204" pitchFamily="34" charset="0"/>
                        </a:rPr>
                        <a:t>Snowflake</a:t>
                      </a: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a:txBody>
                    <a:bodyPr/>
                    <a:lstStyle/>
                    <a:p>
                      <a:pPr algn="l" fontAlgn="ctr"/>
                      <a:r>
                        <a:rPr lang="en-US" sz="1100" b="0" i="0" u="none" strike="noStrike">
                          <a:solidFill>
                            <a:schemeClr val="tx1"/>
                          </a:solidFill>
                          <a:effectLst/>
                          <a:latin typeface="Calibri" panose="020F0502020204030204" pitchFamily="34" charset="0"/>
                        </a:rPr>
                        <a:t>2 hrs</a:t>
                      </a:r>
                      <a:endParaRPr lang="en-US" sz="1200" b="0" i="0" u="none" strike="noStrike">
                        <a:solidFill>
                          <a:schemeClr val="tx1"/>
                        </a:solidFill>
                        <a:effectLst/>
                        <a:latin typeface="Calibri" panose="020F0502020204030204" pitchFamily="34" charset="0"/>
                      </a:endParaRPr>
                    </a:p>
                  </a:txBody>
                  <a:tcPr marL="7620" marR="7620" marT="7620" marB="0" anchor="ctr">
                    <a:solidFill>
                      <a:schemeClr val="tx1">
                        <a:alpha val="0"/>
                      </a:schemeClr>
                    </a:solidFill>
                  </a:tcPr>
                </a:tc>
                <a:tc>
                  <a:txBody>
                    <a:bodyPr/>
                    <a:lstStyle/>
                    <a:p>
                      <a:pPr algn="l" fontAlgn="ctr"/>
                      <a:r>
                        <a:rPr lang="en-US" sz="1100" b="0" i="0" u="sng" strike="noStrike">
                          <a:solidFill>
                            <a:srgbClr val="0563C1"/>
                          </a:solidFill>
                          <a:effectLst/>
                          <a:latin typeface="Calibri" panose="020F0502020204030204" pitchFamily="34" charset="0"/>
                          <a:hlinkClick r:id="rId16"/>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1302151597"/>
                  </a:ext>
                </a:extLst>
              </a:tr>
            </a:tbl>
          </a:graphicData>
        </a:graphic>
      </p:graphicFrame>
    </p:spTree>
    <p:extLst>
      <p:ext uri="{BB962C8B-B14F-4D97-AF65-F5344CB8AC3E}">
        <p14:creationId xmlns:p14="http://schemas.microsoft.com/office/powerpoint/2010/main" val="1834077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3511-24FF-2690-690D-04678F71DDEB}"/>
              </a:ext>
            </a:extLst>
          </p:cNvPr>
          <p:cNvSpPr>
            <a:spLocks noGrp="1"/>
          </p:cNvSpPr>
          <p:nvPr>
            <p:ph type="title"/>
          </p:nvPr>
        </p:nvSpPr>
        <p:spPr>
          <a:xfrm>
            <a:off x="838993" y="618518"/>
            <a:ext cx="10208418" cy="1229332"/>
          </a:xfrm>
        </p:spPr>
        <p:txBody>
          <a:bodyPr/>
          <a:lstStyle/>
          <a:p>
            <a:r>
              <a:rPr lang="en-US"/>
              <a:t>EXTERNAL TRAININGS</a:t>
            </a:r>
          </a:p>
        </p:txBody>
      </p:sp>
      <p:graphicFrame>
        <p:nvGraphicFramePr>
          <p:cNvPr id="4" name="Table 4">
            <a:extLst>
              <a:ext uri="{FF2B5EF4-FFF2-40B4-BE49-F238E27FC236}">
                <a16:creationId xmlns:a16="http://schemas.microsoft.com/office/drawing/2014/main" id="{63B5E8C8-0D14-0007-0DBB-401D91D16BFC}"/>
              </a:ext>
            </a:extLst>
          </p:cNvPr>
          <p:cNvGraphicFramePr>
            <a:graphicFrameLocks noGrp="1"/>
          </p:cNvGraphicFramePr>
          <p:nvPr>
            <p:ph idx="1"/>
            <p:extLst>
              <p:ext uri="{D42A27DB-BD31-4B8C-83A1-F6EECF244321}">
                <p14:modId xmlns:p14="http://schemas.microsoft.com/office/powerpoint/2010/main" val="2441234927"/>
              </p:ext>
            </p:extLst>
          </p:nvPr>
        </p:nvGraphicFramePr>
        <p:xfrm>
          <a:off x="838993" y="1552575"/>
          <a:ext cx="10635829" cy="5203072"/>
        </p:xfrm>
        <a:graphic>
          <a:graphicData uri="http://schemas.openxmlformats.org/drawingml/2006/table">
            <a:tbl>
              <a:tblPr firstRow="1" bandRow="1">
                <a:tableStyleId>{5C22544A-7EE6-4342-B048-85BDC9FD1C3A}</a:tableStyleId>
              </a:tblPr>
              <a:tblGrid>
                <a:gridCol w="3460560">
                  <a:extLst>
                    <a:ext uri="{9D8B030D-6E8A-4147-A177-3AD203B41FA5}">
                      <a16:colId xmlns:a16="http://schemas.microsoft.com/office/drawing/2014/main" val="720159226"/>
                    </a:ext>
                  </a:extLst>
                </a:gridCol>
                <a:gridCol w="1071658">
                  <a:extLst>
                    <a:ext uri="{9D8B030D-6E8A-4147-A177-3AD203B41FA5}">
                      <a16:colId xmlns:a16="http://schemas.microsoft.com/office/drawing/2014/main" val="3205935885"/>
                    </a:ext>
                  </a:extLst>
                </a:gridCol>
                <a:gridCol w="1133293">
                  <a:extLst>
                    <a:ext uri="{9D8B030D-6E8A-4147-A177-3AD203B41FA5}">
                      <a16:colId xmlns:a16="http://schemas.microsoft.com/office/drawing/2014/main" val="4212946758"/>
                    </a:ext>
                  </a:extLst>
                </a:gridCol>
                <a:gridCol w="2693284">
                  <a:extLst>
                    <a:ext uri="{9D8B030D-6E8A-4147-A177-3AD203B41FA5}">
                      <a16:colId xmlns:a16="http://schemas.microsoft.com/office/drawing/2014/main" val="4092767362"/>
                    </a:ext>
                  </a:extLst>
                </a:gridCol>
                <a:gridCol w="1214424">
                  <a:extLst>
                    <a:ext uri="{9D8B030D-6E8A-4147-A177-3AD203B41FA5}">
                      <a16:colId xmlns:a16="http://schemas.microsoft.com/office/drawing/2014/main" val="4097339890"/>
                    </a:ext>
                  </a:extLst>
                </a:gridCol>
                <a:gridCol w="1062610">
                  <a:extLst>
                    <a:ext uri="{9D8B030D-6E8A-4147-A177-3AD203B41FA5}">
                      <a16:colId xmlns:a16="http://schemas.microsoft.com/office/drawing/2014/main" val="3153651522"/>
                    </a:ext>
                  </a:extLst>
                </a:gridCol>
              </a:tblGrid>
              <a:tr h="640289">
                <a:tc>
                  <a:txBody>
                    <a:bodyPr/>
                    <a:lstStyle/>
                    <a:p>
                      <a:pPr algn="l"/>
                      <a:r>
                        <a:rPr lang="en-US"/>
                        <a:t>Training</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Tuition</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Provider</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Type</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Duration</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Link</a:t>
                      </a:r>
                    </a:p>
                  </a:txBody>
                  <a:tcPr anchor="ctr">
                    <a:solidFill>
                      <a:schemeClr val="tx1">
                        <a:alpha val="0"/>
                      </a:schemeClr>
                    </a:solidFill>
                  </a:tcPr>
                </a:tc>
                <a:extLst>
                  <a:ext uri="{0D108BD9-81ED-4DB2-BD59-A6C34878D82A}">
                    <a16:rowId xmlns:a16="http://schemas.microsoft.com/office/drawing/2014/main" val="3218665140"/>
                  </a:ext>
                </a:extLst>
              </a:tr>
              <a:tr h="111065">
                <a:tc>
                  <a:txBody>
                    <a:bodyPr/>
                    <a:lstStyle/>
                    <a:p>
                      <a:pPr algn="l" fontAlgn="ctr"/>
                      <a:r>
                        <a:rPr lang="en-US" sz="1200" b="0" i="0" u="none" strike="noStrike">
                          <a:solidFill>
                            <a:schemeClr val="tx1"/>
                          </a:solidFill>
                          <a:effectLst/>
                          <a:latin typeface="Calibri" panose="020F0502020204030204" pitchFamily="34" charset="0"/>
                        </a:rPr>
                        <a:t>Data Warehousing Workshop</a:t>
                      </a:r>
                    </a:p>
                  </a:txBody>
                  <a:tcPr marL="7620" marR="7620" marT="7620" marB="0" anchor="ctr">
                    <a:solidFill>
                      <a:schemeClr val="tx1">
                        <a:alpha val="0"/>
                      </a:schemeClr>
                    </a:solidFill>
                  </a:tcPr>
                </a:tc>
                <a:tc rowSpan="7">
                  <a:txBody>
                    <a:bodyPr/>
                    <a:lstStyle/>
                    <a:p>
                      <a:pPr algn="ctr" fontAlgn="ctr"/>
                      <a:r>
                        <a:rPr lang="en-US" sz="1200" b="0" i="0" u="none" strike="noStrike">
                          <a:solidFill>
                            <a:schemeClr val="tx1"/>
                          </a:solidFill>
                          <a:effectLst/>
                          <a:latin typeface="Calibri" panose="020F0502020204030204" pitchFamily="34" charset="0"/>
                        </a:rPr>
                        <a:t>Free</a:t>
                      </a:r>
                    </a:p>
                  </a:txBody>
                  <a:tcPr marL="7620" marR="7620" marT="7620" marB="0" anchor="ctr">
                    <a:solidFill>
                      <a:schemeClr val="tx1">
                        <a:alpha val="0"/>
                      </a:schemeClr>
                    </a:solidFill>
                  </a:tcPr>
                </a:tc>
                <a:tc rowSpan="8">
                  <a:txBody>
                    <a:bodyPr/>
                    <a:lstStyle/>
                    <a:p>
                      <a:pPr algn="ctr" fontAlgn="ctr"/>
                      <a:r>
                        <a:rPr lang="en-US" sz="1200" b="0" i="0" u="none" strike="noStrike">
                          <a:solidFill>
                            <a:schemeClr val="tx1"/>
                          </a:solidFill>
                          <a:effectLst/>
                          <a:latin typeface="Calibri" panose="020F0502020204030204" pitchFamily="34" charset="0"/>
                        </a:rPr>
                        <a:t>Snowflake</a:t>
                      </a:r>
                    </a:p>
                  </a:txBody>
                  <a:tcPr marL="7620" marR="7620" marT="7620" marB="0" anchor="ctr">
                    <a:solidFill>
                      <a:schemeClr val="tx1">
                        <a:alpha val="0"/>
                      </a:schemeClr>
                    </a:solidFill>
                  </a:tcPr>
                </a:tc>
                <a:tc rowSpan="3">
                  <a:txBody>
                    <a:bodyPr/>
                    <a:lstStyle/>
                    <a:p>
                      <a:pPr algn="ctr" fontAlgn="ctr"/>
                      <a:r>
                        <a:rPr lang="en-US" sz="1200" b="0" i="0" u="none" strike="noStrike">
                          <a:solidFill>
                            <a:schemeClr val="tx1"/>
                          </a:solidFill>
                          <a:effectLst/>
                          <a:latin typeface="Calibri" panose="020F0502020204030204" pitchFamily="34" charset="0"/>
                        </a:rPr>
                        <a:t>On-Demand Training</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9 hrs</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2"/>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1199505463"/>
                  </a:ext>
                </a:extLst>
              </a:tr>
              <a:tr h="55036">
                <a:tc>
                  <a:txBody>
                    <a:bodyPr/>
                    <a:lstStyle/>
                    <a:p>
                      <a:pPr algn="l" fontAlgn="ctr"/>
                      <a:r>
                        <a:rPr lang="en-US" sz="1200" b="0" i="0" u="none" strike="noStrike">
                          <a:solidFill>
                            <a:schemeClr val="tx1"/>
                          </a:solidFill>
                          <a:effectLst/>
                          <a:latin typeface="Calibri" panose="020F0502020204030204" pitchFamily="34" charset="0"/>
                        </a:rPr>
                        <a:t>Data Lake Workshop</a:t>
                      </a: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chemeClr val="tx1"/>
                          </a:solidFill>
                          <a:effectLst/>
                          <a:latin typeface="Calibri" panose="020F0502020204030204" pitchFamily="34" charset="0"/>
                        </a:rPr>
                        <a:t>6 hrs</a:t>
                      </a:r>
                    </a:p>
                  </a:txBody>
                  <a:tcPr marL="7620" marR="7620" marT="7620" marB="0" anchor="ctr">
                    <a:noFill/>
                  </a:tcPr>
                </a:tc>
                <a:tc>
                  <a:txBody>
                    <a:bodyPr/>
                    <a:lstStyle/>
                    <a:p>
                      <a:pPr algn="l" fontAlgn="ctr"/>
                      <a:r>
                        <a:rPr lang="en-US" sz="1200" b="0" i="0" u="sng" strike="noStrike">
                          <a:solidFill>
                            <a:srgbClr val="0563C1"/>
                          </a:solidFill>
                          <a:effectLst/>
                          <a:latin typeface="Calibri" panose="020F0502020204030204" pitchFamily="34" charset="0"/>
                          <a:hlinkClick r:id="rId3"/>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1491571118"/>
                  </a:ext>
                </a:extLst>
              </a:tr>
              <a:tr h="0">
                <a:tc>
                  <a:txBody>
                    <a:bodyPr/>
                    <a:lstStyle/>
                    <a:p>
                      <a:pPr algn="l" fontAlgn="ctr"/>
                      <a:r>
                        <a:rPr lang="en-US" sz="1200" b="0" i="0" u="none" strike="noStrike">
                          <a:solidFill>
                            <a:schemeClr val="tx1"/>
                          </a:solidFill>
                          <a:effectLst/>
                          <a:latin typeface="Calibri" panose="020F0502020204030204" pitchFamily="34" charset="0"/>
                        </a:rPr>
                        <a:t>Data Engineering Workshop</a:t>
                      </a: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b="0" i="0" u="none" strike="noStrike">
                          <a:solidFill>
                            <a:schemeClr val="tx1"/>
                          </a:solidFill>
                          <a:effectLst/>
                          <a:latin typeface="Calibri" panose="020F0502020204030204" pitchFamily="34" charset="0"/>
                        </a:rPr>
                        <a:t>6 </a:t>
                      </a:r>
                      <a:r>
                        <a:rPr lang="en-US" sz="1200" b="0" i="0" u="none" strike="noStrike" err="1">
                          <a:solidFill>
                            <a:schemeClr val="tx1"/>
                          </a:solidFill>
                          <a:effectLst/>
                          <a:latin typeface="Calibri" panose="020F0502020204030204" pitchFamily="34" charset="0"/>
                        </a:rPr>
                        <a:t>hrs</a:t>
                      </a:r>
                      <a:endParaRPr lang="en-US"/>
                    </a:p>
                  </a:txBody>
                  <a:tcPr marL="7620" marR="7620" marT="7620" marB="0" anchor="ctr">
                    <a:noFill/>
                  </a:tcPr>
                </a:tc>
                <a:tc>
                  <a:txBody>
                    <a:bodyPr/>
                    <a:lstStyle/>
                    <a:p>
                      <a:r>
                        <a:rPr lang="en-US" sz="1200" b="0" i="0" u="sng" strike="noStrike">
                          <a:solidFill>
                            <a:srgbClr val="0563C1"/>
                          </a:solidFill>
                          <a:effectLst/>
                          <a:latin typeface="Calibri" panose="020F0502020204030204" pitchFamily="34" charset="0"/>
                          <a:hlinkClick r:id="rId4"/>
                        </a:rPr>
                        <a:t>Click here</a:t>
                      </a:r>
                      <a:endParaRPr lang="en-US"/>
                    </a:p>
                  </a:txBody>
                  <a:tcPr marL="7620" marR="7620" marT="7620" marB="0" anchor="ctr">
                    <a:solidFill>
                      <a:schemeClr val="tx1">
                        <a:alpha val="0"/>
                      </a:schemeClr>
                    </a:solidFill>
                  </a:tcPr>
                </a:tc>
                <a:extLst>
                  <a:ext uri="{0D108BD9-81ED-4DB2-BD59-A6C34878D82A}">
                    <a16:rowId xmlns:a16="http://schemas.microsoft.com/office/drawing/2014/main" val="300629936"/>
                  </a:ext>
                </a:extLst>
              </a:tr>
              <a:tr h="821518">
                <a:tc>
                  <a:txBody>
                    <a:bodyPr/>
                    <a:lstStyle/>
                    <a:p>
                      <a:pPr algn="l" fontAlgn="ctr"/>
                      <a:r>
                        <a:rPr lang="en-US" sz="1200" b="0" i="0" u="none" strike="noStrike">
                          <a:solidFill>
                            <a:schemeClr val="tx1"/>
                          </a:solidFill>
                          <a:effectLst/>
                          <a:latin typeface="Calibri" panose="020F0502020204030204" pitchFamily="34" charset="0"/>
                        </a:rPr>
                        <a:t>Snowflake: Cloud Data Analytics for Dummies</a:t>
                      </a: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rowSpan="4">
                  <a:txBody>
                    <a:bodyPr/>
                    <a:lstStyle/>
                    <a:p>
                      <a:pPr algn="ctr" fontAlgn="ctr"/>
                      <a:r>
                        <a:rPr lang="en-US" sz="1200" b="0" i="0" u="none" strike="noStrike">
                          <a:solidFill>
                            <a:schemeClr val="tx1"/>
                          </a:solidFill>
                          <a:effectLst/>
                          <a:latin typeface="Calibri" panose="020F0502020204030204" pitchFamily="34" charset="0"/>
                        </a:rPr>
                        <a:t>Digital Book</a:t>
                      </a:r>
                    </a:p>
                  </a:txBody>
                  <a:tcPr marL="7620" marR="7620" marT="7620" marB="0" anchor="ctr">
                    <a:solidFill>
                      <a:schemeClr val="tx1">
                        <a:alpha val="0"/>
                      </a:schemeClr>
                    </a:solidFill>
                  </a:tcPr>
                </a:tc>
                <a:tc>
                  <a:txBody>
                    <a:bodyPr/>
                    <a:lstStyle/>
                    <a:p>
                      <a:r>
                        <a:rPr lang="en-US" sz="1200" b="0" i="0" u="none" strike="noStrike">
                          <a:solidFill>
                            <a:schemeClr val="tx1"/>
                          </a:solidFill>
                          <a:effectLst/>
                          <a:latin typeface="Calibri" panose="020F0502020204030204" pitchFamily="34" charset="0"/>
                        </a:rPr>
                        <a:t> </a:t>
                      </a:r>
                      <a:endParaRPr lang="en-US"/>
                    </a:p>
                  </a:txBody>
                  <a:tcPr marL="7620" marR="7620" marT="7620" marB="0" anchor="ctr">
                    <a:solidFill>
                      <a:schemeClr val="tx1">
                        <a:alpha val="0"/>
                      </a:schemeClr>
                    </a:solidFill>
                  </a:tcPr>
                </a:tc>
                <a:tc>
                  <a:txBody>
                    <a:bodyPr/>
                    <a:lstStyle/>
                    <a:p>
                      <a:r>
                        <a:rPr lang="en-US" sz="1200" b="0" i="0" u="sng" strike="noStrike">
                          <a:solidFill>
                            <a:srgbClr val="0563C1"/>
                          </a:solidFill>
                          <a:effectLst/>
                          <a:latin typeface="Calibri" panose="020F0502020204030204" pitchFamily="34" charset="0"/>
                        </a:rPr>
                        <a:t> </a:t>
                      </a:r>
                      <a:endParaRPr lang="en-US"/>
                    </a:p>
                  </a:txBody>
                  <a:tcPr marL="7620" marR="7620" marT="7620" marB="0" anchor="ctr">
                    <a:solidFill>
                      <a:schemeClr val="tx1">
                        <a:alpha val="0"/>
                      </a:schemeClr>
                    </a:solidFill>
                  </a:tcPr>
                </a:tc>
                <a:extLst>
                  <a:ext uri="{0D108BD9-81ED-4DB2-BD59-A6C34878D82A}">
                    <a16:rowId xmlns:a16="http://schemas.microsoft.com/office/drawing/2014/main" val="1128904758"/>
                  </a:ext>
                </a:extLst>
              </a:tr>
              <a:tr h="788894">
                <a:tc>
                  <a:txBody>
                    <a:bodyPr/>
                    <a:lstStyle/>
                    <a:p>
                      <a:pPr algn="l" fontAlgn="ctr"/>
                      <a:r>
                        <a:rPr lang="en-US" sz="1200" b="0" i="0" u="none" strike="noStrike">
                          <a:solidFill>
                            <a:schemeClr val="tx1"/>
                          </a:solidFill>
                          <a:effectLst/>
                          <a:latin typeface="Calibri" panose="020F0502020204030204" pitchFamily="34" charset="0"/>
                        </a:rPr>
                        <a:t>Snowflake: Cloud Data Engineering for Dummies</a:t>
                      </a: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b="0" i="0" u="none" strike="noStrike">
                          <a:solidFill>
                            <a:schemeClr val="tx1"/>
                          </a:solidFill>
                          <a:effectLst/>
                          <a:latin typeface="Calibri" panose="020F0502020204030204" pitchFamily="34" charset="0"/>
                        </a:rPr>
                        <a:t> </a:t>
                      </a:r>
                      <a:endParaRPr lang="en-US"/>
                    </a:p>
                  </a:txBody>
                  <a:tcPr marL="7620" marR="7620" marT="7620" marB="0" anchor="ctr">
                    <a:solidFill>
                      <a:schemeClr val="tx1">
                        <a:alpha val="0"/>
                      </a:schemeClr>
                    </a:solidFill>
                  </a:tcPr>
                </a:tc>
                <a:tc>
                  <a:txBody>
                    <a:bodyPr/>
                    <a:lstStyle/>
                    <a:p>
                      <a:r>
                        <a:rPr lang="en-US" sz="1200" b="0" i="0" u="sng" strike="noStrike">
                          <a:solidFill>
                            <a:srgbClr val="0563C1"/>
                          </a:solidFill>
                          <a:effectLst/>
                          <a:latin typeface="Calibri" panose="020F0502020204030204" pitchFamily="34" charset="0"/>
                        </a:rPr>
                        <a:t> </a:t>
                      </a:r>
                      <a:endParaRPr lang="en-US"/>
                    </a:p>
                  </a:txBody>
                  <a:tcPr marL="7620" marR="7620" marT="7620" marB="0" anchor="ctr">
                    <a:solidFill>
                      <a:schemeClr val="tx1">
                        <a:alpha val="0"/>
                      </a:schemeClr>
                    </a:solidFill>
                  </a:tcPr>
                </a:tc>
                <a:extLst>
                  <a:ext uri="{0D108BD9-81ED-4DB2-BD59-A6C34878D82A}">
                    <a16:rowId xmlns:a16="http://schemas.microsoft.com/office/drawing/2014/main" val="2455800648"/>
                  </a:ext>
                </a:extLst>
              </a:tr>
              <a:tr h="869577">
                <a:tc>
                  <a:txBody>
                    <a:bodyPr/>
                    <a:lstStyle/>
                    <a:p>
                      <a:pPr algn="l" fontAlgn="ctr"/>
                      <a:r>
                        <a:rPr lang="en-US" sz="1200" b="0" i="0" u="none" strike="noStrike">
                          <a:solidFill>
                            <a:schemeClr val="tx1"/>
                          </a:solidFill>
                          <a:effectLst/>
                          <a:latin typeface="Calibri" panose="020F0502020204030204" pitchFamily="34" charset="0"/>
                        </a:rPr>
                        <a:t>Snowflake: Cloud Data Lakes for Dummies</a:t>
                      </a: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b="0" i="0" u="none" strike="noStrike">
                          <a:solidFill>
                            <a:schemeClr val="tx1"/>
                          </a:solidFill>
                          <a:effectLst/>
                          <a:latin typeface="Calibri" panose="020F0502020204030204" pitchFamily="34" charset="0"/>
                        </a:rPr>
                        <a:t> </a:t>
                      </a:r>
                      <a:endParaRPr lang="en-US"/>
                    </a:p>
                  </a:txBody>
                  <a:tcPr marL="7620" marR="7620" marT="7620" marB="0" anchor="ctr">
                    <a:solidFill>
                      <a:schemeClr val="tx1">
                        <a:alpha val="0"/>
                      </a:schemeClr>
                    </a:solidFill>
                  </a:tcPr>
                </a:tc>
                <a:tc>
                  <a:txBody>
                    <a:bodyPr/>
                    <a:lstStyle/>
                    <a:p>
                      <a:r>
                        <a:rPr lang="en-US" sz="1200" b="0" i="0" u="sng" strike="noStrike">
                          <a:solidFill>
                            <a:srgbClr val="0563C1"/>
                          </a:solidFill>
                          <a:effectLst/>
                          <a:latin typeface="Calibri" panose="020F0502020204030204" pitchFamily="34" charset="0"/>
                        </a:rPr>
                        <a:t> </a:t>
                      </a:r>
                      <a:endParaRPr lang="en-US"/>
                    </a:p>
                  </a:txBody>
                  <a:tcPr marL="7620" marR="7620" marT="7620" marB="0" anchor="ctr">
                    <a:solidFill>
                      <a:schemeClr val="tx1">
                        <a:alpha val="0"/>
                      </a:schemeClr>
                    </a:solidFill>
                  </a:tcPr>
                </a:tc>
                <a:extLst>
                  <a:ext uri="{0D108BD9-81ED-4DB2-BD59-A6C34878D82A}">
                    <a16:rowId xmlns:a16="http://schemas.microsoft.com/office/drawing/2014/main" val="2281211511"/>
                  </a:ext>
                </a:extLst>
              </a:tr>
              <a:tr h="1014437">
                <a:tc>
                  <a:txBody>
                    <a:bodyPr/>
                    <a:lstStyle/>
                    <a:p>
                      <a:pPr algn="l" fontAlgn="ctr"/>
                      <a:r>
                        <a:rPr lang="en-US" sz="1200" b="0" i="0" u="none" strike="noStrike">
                          <a:solidFill>
                            <a:schemeClr val="tx1"/>
                          </a:solidFill>
                          <a:effectLst/>
                          <a:latin typeface="Calibri" panose="020F0502020204030204" pitchFamily="34" charset="0"/>
                        </a:rPr>
                        <a:t>Snowflake: Cloud Data Warehousing for Dummies</a:t>
                      </a:r>
                    </a:p>
                  </a:txBody>
                  <a:tcPr marL="7620" marR="7620" marT="7620" marB="0" anchor="ctr">
                    <a:solidFill>
                      <a:schemeClr val="tx1">
                        <a:alpha val="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b="0" i="0" u="none" strike="noStrike">
                          <a:solidFill>
                            <a:schemeClr val="tx1"/>
                          </a:solidFill>
                          <a:effectLst/>
                          <a:latin typeface="Calibri" panose="020F0502020204030204" pitchFamily="34" charset="0"/>
                        </a:rPr>
                        <a:t> </a:t>
                      </a:r>
                      <a:endParaRPr lang="en-US"/>
                    </a:p>
                  </a:txBody>
                  <a:tcPr marL="7620" marR="7620" marT="7620" marB="0" anchor="ctr">
                    <a:solidFill>
                      <a:schemeClr val="tx1">
                        <a:alpha val="0"/>
                      </a:schemeClr>
                    </a:solidFill>
                  </a:tcPr>
                </a:tc>
                <a:tc>
                  <a:txBody>
                    <a:bodyPr/>
                    <a:lstStyle/>
                    <a:p>
                      <a:r>
                        <a:rPr lang="en-US" sz="1200" b="0" i="0" u="sng" strike="noStrike">
                          <a:solidFill>
                            <a:srgbClr val="0563C1"/>
                          </a:solidFill>
                          <a:effectLst/>
                          <a:latin typeface="Calibri" panose="020F0502020204030204" pitchFamily="34" charset="0"/>
                        </a:rPr>
                        <a:t> </a:t>
                      </a:r>
                      <a:endParaRPr lang="en-US"/>
                    </a:p>
                  </a:txBody>
                  <a:tcPr marL="7620" marR="7620" marT="7620" marB="0" anchor="ctr">
                    <a:solidFill>
                      <a:schemeClr val="tx1">
                        <a:alpha val="0"/>
                      </a:schemeClr>
                    </a:solidFill>
                  </a:tcPr>
                </a:tc>
                <a:extLst>
                  <a:ext uri="{0D108BD9-81ED-4DB2-BD59-A6C34878D82A}">
                    <a16:rowId xmlns:a16="http://schemas.microsoft.com/office/drawing/2014/main" val="1654508152"/>
                  </a:ext>
                </a:extLst>
              </a:tr>
              <a:tr h="496857">
                <a:tc>
                  <a:txBody>
                    <a:bodyPr/>
                    <a:lstStyle/>
                    <a:p>
                      <a:pPr algn="l" fontAlgn="ctr"/>
                      <a:r>
                        <a:rPr lang="en-US" sz="1200" b="0" i="0" u="none" strike="noStrike">
                          <a:solidFill>
                            <a:schemeClr val="tx1"/>
                          </a:solidFill>
                          <a:effectLst/>
                          <a:latin typeface="Calibri" panose="020F0502020204030204" pitchFamily="34" charset="0"/>
                        </a:rPr>
                        <a:t>All Snowflake Trainings</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Free/Paid</a:t>
                      </a:r>
                    </a:p>
                  </a:txBody>
                  <a:tcPr marL="7620" marR="7620" marT="7620" marB="0" anchor="ctr">
                    <a:solidFill>
                      <a:schemeClr val="tx1">
                        <a:alpha val="0"/>
                      </a:schemeClr>
                    </a:solidFill>
                  </a:tcPr>
                </a:tc>
                <a:tc vMerge="1">
                  <a:txBody>
                    <a:bodyPr/>
                    <a:lstStyle/>
                    <a:p>
                      <a:endParaRPr lang="en-US"/>
                    </a:p>
                  </a:txBody>
                  <a:tcP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 </a:t>
                      </a:r>
                    </a:p>
                  </a:txBody>
                  <a:tcPr marL="7620" marR="7620" marT="7620" marB="0" anchor="ctr">
                    <a:solidFill>
                      <a:schemeClr val="tx1">
                        <a:alpha val="0"/>
                      </a:schemeClr>
                    </a:solidFill>
                  </a:tcPr>
                </a:tc>
                <a:tc>
                  <a:txBody>
                    <a:bodyPr/>
                    <a:lstStyle/>
                    <a:p>
                      <a:pPr algn="l" fontAlgn="ctr"/>
                      <a:r>
                        <a:rPr lang="en-US" sz="1200" b="0" i="0" u="none" strike="noStrike">
                          <a:solidFill>
                            <a:schemeClr val="tx1"/>
                          </a:solidFill>
                          <a:effectLst/>
                          <a:latin typeface="Calibri" panose="020F0502020204030204" pitchFamily="34" charset="0"/>
                        </a:rPr>
                        <a:t> </a:t>
                      </a:r>
                    </a:p>
                  </a:txBody>
                  <a:tcPr marL="7620" marR="7620" marT="7620" marB="0" anchor="ctr">
                    <a:solidFill>
                      <a:schemeClr val="tx1">
                        <a:alpha val="0"/>
                      </a:schemeClr>
                    </a:solidFill>
                  </a:tcPr>
                </a:tc>
                <a:tc>
                  <a:txBody>
                    <a:bodyPr/>
                    <a:lstStyle/>
                    <a:p>
                      <a:pPr algn="l" fontAlgn="ctr"/>
                      <a:r>
                        <a:rPr lang="en-US" sz="1200" b="0" i="0" u="sng" strike="noStrike">
                          <a:solidFill>
                            <a:srgbClr val="0563C1"/>
                          </a:solidFill>
                          <a:effectLst/>
                          <a:latin typeface="Calibri" panose="020F0502020204030204" pitchFamily="34" charset="0"/>
                          <a:hlinkClick r:id="rId5"/>
                        </a:rPr>
                        <a:t>Click here</a:t>
                      </a:r>
                      <a:endParaRPr lang="en-US" sz="1200" b="0" i="0" u="sng" strike="noStrike">
                        <a:solidFill>
                          <a:srgbClr val="0563C1"/>
                        </a:solidFill>
                        <a:effectLst/>
                        <a:latin typeface="Calibri" panose="020F0502020204030204" pitchFamily="34" charset="0"/>
                      </a:endParaRPr>
                    </a:p>
                  </a:txBody>
                  <a:tcPr marL="7620" marR="7620" marT="7620" marB="0" anchor="ctr">
                    <a:solidFill>
                      <a:schemeClr val="tx1">
                        <a:alpha val="0"/>
                      </a:schemeClr>
                    </a:solidFill>
                  </a:tcPr>
                </a:tc>
                <a:extLst>
                  <a:ext uri="{0D108BD9-81ED-4DB2-BD59-A6C34878D82A}">
                    <a16:rowId xmlns:a16="http://schemas.microsoft.com/office/drawing/2014/main" val="3375619874"/>
                  </a:ext>
                </a:extLst>
              </a:tr>
            </a:tbl>
          </a:graphicData>
        </a:graphic>
      </p:graphicFrame>
      <p:graphicFrame>
        <p:nvGraphicFramePr>
          <p:cNvPr id="3" name="Object 2">
            <a:extLst>
              <a:ext uri="{FF2B5EF4-FFF2-40B4-BE49-F238E27FC236}">
                <a16:creationId xmlns:a16="http://schemas.microsoft.com/office/drawing/2014/main" id="{CF03E0EA-35FE-173E-72E3-B09656EB1B34}"/>
              </a:ext>
            </a:extLst>
          </p:cNvPr>
          <p:cNvGraphicFramePr>
            <a:graphicFrameLocks noChangeAspect="1"/>
          </p:cNvGraphicFramePr>
          <p:nvPr>
            <p:extLst>
              <p:ext uri="{D42A27DB-BD31-4B8C-83A1-F6EECF244321}">
                <p14:modId xmlns:p14="http://schemas.microsoft.com/office/powerpoint/2010/main" val="40470948"/>
              </p:ext>
            </p:extLst>
          </p:nvPr>
        </p:nvGraphicFramePr>
        <p:xfrm>
          <a:off x="10453624" y="2825949"/>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6" imgW="914282" imgH="792690" progId="AcroExch.Document.DC">
                  <p:embed/>
                </p:oleObj>
              </mc:Choice>
              <mc:Fallback>
                <p:oleObj name="Acrobat Document" showAsIcon="1" r:id="rId6" imgW="914282" imgH="792690" progId="AcroExch.Document.DC">
                  <p:embed/>
                  <p:pic>
                    <p:nvPicPr>
                      <p:cNvPr id="3" name="Object 2">
                        <a:extLst>
                          <a:ext uri="{FF2B5EF4-FFF2-40B4-BE49-F238E27FC236}">
                            <a16:creationId xmlns:a16="http://schemas.microsoft.com/office/drawing/2014/main" id="{CF03E0EA-35FE-173E-72E3-B09656EB1B34}"/>
                          </a:ext>
                        </a:extLst>
                      </p:cNvPr>
                      <p:cNvPicPr/>
                      <p:nvPr/>
                    </p:nvPicPr>
                    <p:blipFill>
                      <a:blip r:embed="rId7"/>
                      <a:stretch>
                        <a:fillRect/>
                      </a:stretch>
                    </p:blipFill>
                    <p:spPr>
                      <a:xfrm>
                        <a:off x="10453624" y="2825949"/>
                        <a:ext cx="914400" cy="79216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50714550-FBFA-BB30-9F76-8E82157A28D1}"/>
              </a:ext>
            </a:extLst>
          </p:cNvPr>
          <p:cNvGraphicFramePr>
            <a:graphicFrameLocks noChangeAspect="1"/>
          </p:cNvGraphicFramePr>
          <p:nvPr>
            <p:extLst>
              <p:ext uri="{D42A27DB-BD31-4B8C-83A1-F6EECF244321}">
                <p14:modId xmlns:p14="http://schemas.microsoft.com/office/powerpoint/2010/main" val="421476413"/>
              </p:ext>
            </p:extLst>
          </p:nvPr>
        </p:nvGraphicFramePr>
        <p:xfrm>
          <a:off x="10481846" y="3626561"/>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8" imgW="914282" imgH="792690" progId="AcroExch.Document.DC">
                  <p:embed/>
                </p:oleObj>
              </mc:Choice>
              <mc:Fallback>
                <p:oleObj name="Acrobat Document" showAsIcon="1" r:id="rId8" imgW="914282" imgH="792690" progId="AcroExch.Document.DC">
                  <p:embed/>
                  <p:pic>
                    <p:nvPicPr>
                      <p:cNvPr id="5" name="Object 4">
                        <a:extLst>
                          <a:ext uri="{FF2B5EF4-FFF2-40B4-BE49-F238E27FC236}">
                            <a16:creationId xmlns:a16="http://schemas.microsoft.com/office/drawing/2014/main" id="{50714550-FBFA-BB30-9F76-8E82157A28D1}"/>
                          </a:ext>
                        </a:extLst>
                      </p:cNvPr>
                      <p:cNvPicPr/>
                      <p:nvPr/>
                    </p:nvPicPr>
                    <p:blipFill>
                      <a:blip r:embed="rId9"/>
                      <a:stretch>
                        <a:fillRect/>
                      </a:stretch>
                    </p:blipFill>
                    <p:spPr>
                      <a:xfrm>
                        <a:off x="10481846" y="3626561"/>
                        <a:ext cx="914400" cy="79216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B8097F6-C1AA-2502-5EA5-B63D1492656F}"/>
              </a:ext>
            </a:extLst>
          </p:cNvPr>
          <p:cNvGraphicFramePr>
            <a:graphicFrameLocks noChangeAspect="1"/>
          </p:cNvGraphicFramePr>
          <p:nvPr>
            <p:extLst>
              <p:ext uri="{D42A27DB-BD31-4B8C-83A1-F6EECF244321}">
                <p14:modId xmlns:p14="http://schemas.microsoft.com/office/powerpoint/2010/main" val="3377701578"/>
              </p:ext>
            </p:extLst>
          </p:nvPr>
        </p:nvGraphicFramePr>
        <p:xfrm>
          <a:off x="10481846" y="4442227"/>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10" imgW="914282" imgH="792690" progId="AcroExch.Document.DC">
                  <p:embed/>
                </p:oleObj>
              </mc:Choice>
              <mc:Fallback>
                <p:oleObj name="Acrobat Document" showAsIcon="1" r:id="rId10" imgW="914282" imgH="792690" progId="AcroExch.Document.DC">
                  <p:embed/>
                  <p:pic>
                    <p:nvPicPr>
                      <p:cNvPr id="6" name="Object 5">
                        <a:extLst>
                          <a:ext uri="{FF2B5EF4-FFF2-40B4-BE49-F238E27FC236}">
                            <a16:creationId xmlns:a16="http://schemas.microsoft.com/office/drawing/2014/main" id="{0B8097F6-C1AA-2502-5EA5-B63D1492656F}"/>
                          </a:ext>
                        </a:extLst>
                      </p:cNvPr>
                      <p:cNvPicPr/>
                      <p:nvPr/>
                    </p:nvPicPr>
                    <p:blipFill>
                      <a:blip r:embed="rId11"/>
                      <a:stretch>
                        <a:fillRect/>
                      </a:stretch>
                    </p:blipFill>
                    <p:spPr>
                      <a:xfrm>
                        <a:off x="10481846" y="4442227"/>
                        <a:ext cx="914400" cy="79216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A0AEB0C4-30EB-3FD8-62D3-7F5B1431ABAD}"/>
              </a:ext>
            </a:extLst>
          </p:cNvPr>
          <p:cNvGraphicFramePr>
            <a:graphicFrameLocks noChangeAspect="1"/>
          </p:cNvGraphicFramePr>
          <p:nvPr>
            <p:extLst>
              <p:ext uri="{D42A27DB-BD31-4B8C-83A1-F6EECF244321}">
                <p14:modId xmlns:p14="http://schemas.microsoft.com/office/powerpoint/2010/main" val="1867832187"/>
              </p:ext>
            </p:extLst>
          </p:nvPr>
        </p:nvGraphicFramePr>
        <p:xfrm>
          <a:off x="10481846" y="5305425"/>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12" imgW="914282" imgH="792690" progId="AcroExch.Document.DC">
                  <p:embed/>
                </p:oleObj>
              </mc:Choice>
              <mc:Fallback>
                <p:oleObj name="Acrobat Document" showAsIcon="1" r:id="rId12" imgW="914282" imgH="792690" progId="AcroExch.Document.DC">
                  <p:embed/>
                  <p:pic>
                    <p:nvPicPr>
                      <p:cNvPr id="7" name="Object 6">
                        <a:extLst>
                          <a:ext uri="{FF2B5EF4-FFF2-40B4-BE49-F238E27FC236}">
                            <a16:creationId xmlns:a16="http://schemas.microsoft.com/office/drawing/2014/main" id="{A0AEB0C4-30EB-3FD8-62D3-7F5B1431ABAD}"/>
                          </a:ext>
                        </a:extLst>
                      </p:cNvPr>
                      <p:cNvPicPr/>
                      <p:nvPr/>
                    </p:nvPicPr>
                    <p:blipFill>
                      <a:blip r:embed="rId13"/>
                      <a:stretch>
                        <a:fillRect/>
                      </a:stretch>
                    </p:blipFill>
                    <p:spPr>
                      <a:xfrm>
                        <a:off x="10481846" y="530542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31854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513A-D557-AC59-3638-A6D8FC42ED90}"/>
              </a:ext>
            </a:extLst>
          </p:cNvPr>
          <p:cNvSpPr>
            <a:spLocks noGrp="1"/>
          </p:cNvSpPr>
          <p:nvPr>
            <p:ph type="title"/>
          </p:nvPr>
        </p:nvSpPr>
        <p:spPr/>
        <p:txBody>
          <a:bodyPr/>
          <a:lstStyle/>
          <a:p>
            <a:r>
              <a:rPr lang="en-US" err="1"/>
              <a:t>SnowFLAKE</a:t>
            </a:r>
            <a:r>
              <a:rPr lang="en-US"/>
              <a:t> free trial</a:t>
            </a:r>
          </a:p>
        </p:txBody>
      </p:sp>
      <p:sp>
        <p:nvSpPr>
          <p:cNvPr id="3" name="Content Placeholder 2">
            <a:extLst>
              <a:ext uri="{FF2B5EF4-FFF2-40B4-BE49-F238E27FC236}">
                <a16:creationId xmlns:a16="http://schemas.microsoft.com/office/drawing/2014/main" id="{56BE4C36-337E-27E5-B53C-CEF813304BF6}"/>
              </a:ext>
            </a:extLst>
          </p:cNvPr>
          <p:cNvSpPr>
            <a:spLocks noGrp="1"/>
          </p:cNvSpPr>
          <p:nvPr>
            <p:ph idx="1"/>
          </p:nvPr>
        </p:nvSpPr>
        <p:spPr>
          <a:xfrm>
            <a:off x="1141413" y="2249487"/>
            <a:ext cx="5700062" cy="3541714"/>
          </a:xfrm>
        </p:spPr>
        <p:txBody>
          <a:bodyPr/>
          <a:lstStyle/>
          <a:p>
            <a:r>
              <a:rPr lang="en-US"/>
              <a:t>You can register for 30 days free trial: </a:t>
            </a:r>
            <a:r>
              <a:rPr lang="en-US">
                <a:hlinkClick r:id="rId2"/>
              </a:rPr>
              <a:t>Snowflake Trial</a:t>
            </a:r>
            <a:endParaRPr lang="en-US"/>
          </a:p>
          <a:p>
            <a:r>
              <a:rPr lang="en-US"/>
              <a:t>You can register for live workshops: </a:t>
            </a:r>
            <a:r>
              <a:rPr lang="en-US">
                <a:hlinkClick r:id="rId3"/>
              </a:rPr>
              <a:t>Snowflake Virtual Hands-on Lab | Snowflake Data Cloud</a:t>
            </a:r>
            <a:endParaRPr lang="en-US"/>
          </a:p>
          <a:p>
            <a:r>
              <a:rPr lang="en-US"/>
              <a:t>You can try some of the </a:t>
            </a:r>
            <a:r>
              <a:rPr lang="en-US" err="1"/>
              <a:t>quickstarts</a:t>
            </a:r>
            <a:r>
              <a:rPr lang="en-US"/>
              <a:t> tutorials: </a:t>
            </a:r>
            <a:r>
              <a:rPr lang="en-US">
                <a:hlinkClick r:id="rId4"/>
              </a:rPr>
              <a:t>Snowflake </a:t>
            </a:r>
            <a:r>
              <a:rPr lang="en-US" err="1">
                <a:hlinkClick r:id="rId4"/>
              </a:rPr>
              <a:t>Quickstarts</a:t>
            </a: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B722D5DB-8443-392E-99B3-D47D4FCAE3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4019" y="1347327"/>
            <a:ext cx="5422857" cy="2309726"/>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B5D28F9C-6178-96FD-2B24-3A4F9A885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4019" y="3727141"/>
            <a:ext cx="5422857" cy="2431341"/>
          </a:xfrm>
          <a:prstGeom prst="rect">
            <a:avLst/>
          </a:prstGeom>
        </p:spPr>
      </p:pic>
    </p:spTree>
    <p:extLst>
      <p:ext uri="{BB962C8B-B14F-4D97-AF65-F5344CB8AC3E}">
        <p14:creationId xmlns:p14="http://schemas.microsoft.com/office/powerpoint/2010/main" val="1004066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1" y="609600"/>
            <a:ext cx="9607271" cy="1639886"/>
          </a:xfrm>
        </p:spPr>
        <p:txBody>
          <a:bodyPr/>
          <a:lstStyle/>
          <a:p>
            <a:r>
              <a:rPr lang="en-US"/>
              <a:t>Databricks Certified Data Engineer Professional</a:t>
            </a:r>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09" y="2249486"/>
            <a:ext cx="8172920" cy="3819620"/>
          </a:xfrm>
        </p:spPr>
        <p:txBody>
          <a:bodyPr>
            <a:noAutofit/>
          </a:bodyPr>
          <a:lstStyle/>
          <a:p>
            <a:r>
              <a:rPr lang="en-US" sz="2000" b="1">
                <a:latin typeface="Graphik Web"/>
              </a:rPr>
              <a:t>Exam overview</a:t>
            </a:r>
          </a:p>
          <a:p>
            <a:r>
              <a:rPr lang="en-US" sz="1400">
                <a:latin typeface="Graphik Web"/>
              </a:rPr>
              <a:t>Level: Professional</a:t>
            </a:r>
            <a:endParaRPr lang="en-US" sz="1400" b="1">
              <a:latin typeface="Graphik Web"/>
            </a:endParaRPr>
          </a:p>
          <a:p>
            <a:r>
              <a:rPr lang="en-US" sz="1400">
                <a:latin typeface="Graphik Web"/>
              </a:rPr>
              <a:t>Length: 120 minutes</a:t>
            </a:r>
          </a:p>
          <a:p>
            <a:r>
              <a:rPr lang="en-US" sz="1400">
                <a:latin typeface="Graphik Web"/>
              </a:rPr>
              <a:t>Registration fee: $200 USD</a:t>
            </a:r>
          </a:p>
          <a:p>
            <a:r>
              <a:rPr lang="en-US" sz="1400">
                <a:latin typeface="Graphik Web"/>
              </a:rPr>
              <a:t>Language: English </a:t>
            </a:r>
          </a:p>
          <a:p>
            <a:r>
              <a:rPr lang="en-US" sz="1400">
                <a:latin typeface="Graphik Web"/>
              </a:rPr>
              <a:t>Exam format: 60 Multiple Choice questions</a:t>
            </a:r>
          </a:p>
          <a:p>
            <a:r>
              <a:rPr lang="en-US" sz="1400">
                <a:latin typeface="Graphik Web"/>
              </a:rPr>
              <a:t>Exam Delivery Method: Online proctored exam.</a:t>
            </a:r>
          </a:p>
          <a:p>
            <a:r>
              <a:rPr lang="en-US" sz="1400">
                <a:latin typeface="Graphik Web"/>
              </a:rPr>
              <a:t>Link: </a:t>
            </a:r>
            <a:r>
              <a:rPr lang="en-US" sz="1600">
                <a:hlinkClick r:id="rId2"/>
              </a:rPr>
              <a:t>Click here</a:t>
            </a:r>
            <a:endParaRPr lang="en-US" sz="1400">
              <a:latin typeface="Graphik Web"/>
            </a:endParaRPr>
          </a:p>
          <a:p>
            <a:r>
              <a:rPr lang="en-US" sz="1400">
                <a:latin typeface="Graphik Web"/>
              </a:rPr>
              <a:t>Prerequisites: Databricks Certified Data Engineer Associate</a:t>
            </a:r>
          </a:p>
        </p:txBody>
      </p:sp>
      <p:pic>
        <p:nvPicPr>
          <p:cNvPr id="5" name="Picture 4">
            <a:extLst>
              <a:ext uri="{FF2B5EF4-FFF2-40B4-BE49-F238E27FC236}">
                <a16:creationId xmlns:a16="http://schemas.microsoft.com/office/drawing/2014/main" id="{310DD1EE-3179-9538-6FEA-07E7C94BDF3B}"/>
              </a:ext>
            </a:extLst>
          </p:cNvPr>
          <p:cNvPicPr>
            <a:picLocks noChangeAspect="1"/>
          </p:cNvPicPr>
          <p:nvPr/>
        </p:nvPicPr>
        <p:blipFill>
          <a:blip r:embed="rId3"/>
          <a:stretch>
            <a:fillRect/>
          </a:stretch>
        </p:blipFill>
        <p:spPr>
          <a:xfrm>
            <a:off x="8600231" y="2075699"/>
            <a:ext cx="2648793" cy="3673983"/>
          </a:xfrm>
          <a:prstGeom prst="rect">
            <a:avLst/>
          </a:prstGeom>
        </p:spPr>
      </p:pic>
    </p:spTree>
    <p:extLst>
      <p:ext uri="{BB962C8B-B14F-4D97-AF65-F5344CB8AC3E}">
        <p14:creationId xmlns:p14="http://schemas.microsoft.com/office/powerpoint/2010/main" val="3033091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2" y="609600"/>
            <a:ext cx="8802688" cy="1639886"/>
          </a:xfrm>
        </p:spPr>
        <p:txBody>
          <a:bodyPr/>
          <a:lstStyle/>
          <a:p>
            <a:r>
              <a:rPr lang="en-US"/>
              <a:t>Databricks Certified Data Engineer Associate</a:t>
            </a:r>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09" y="2249486"/>
            <a:ext cx="8172920" cy="3819620"/>
          </a:xfrm>
        </p:spPr>
        <p:txBody>
          <a:bodyPr>
            <a:noAutofit/>
          </a:bodyPr>
          <a:lstStyle/>
          <a:p>
            <a:r>
              <a:rPr lang="en-US" sz="2000" b="1">
                <a:latin typeface="Graphik Web"/>
              </a:rPr>
              <a:t>Exam overview</a:t>
            </a:r>
          </a:p>
          <a:p>
            <a:r>
              <a:rPr lang="en-US" sz="1400">
                <a:latin typeface="Graphik Web"/>
              </a:rPr>
              <a:t>Level: Associate</a:t>
            </a:r>
            <a:endParaRPr lang="en-US" sz="1400" b="1">
              <a:latin typeface="Graphik Web"/>
            </a:endParaRPr>
          </a:p>
          <a:p>
            <a:r>
              <a:rPr lang="en-US" sz="1400">
                <a:latin typeface="Graphik Web"/>
              </a:rPr>
              <a:t>Length: 90 minutes</a:t>
            </a:r>
          </a:p>
          <a:p>
            <a:r>
              <a:rPr lang="en-US" sz="1400">
                <a:latin typeface="Graphik Web"/>
              </a:rPr>
              <a:t>Registration fee: $200 USD</a:t>
            </a:r>
          </a:p>
          <a:p>
            <a:r>
              <a:rPr lang="en-US" sz="1400">
                <a:latin typeface="Graphik Web"/>
              </a:rPr>
              <a:t>Language: English </a:t>
            </a:r>
          </a:p>
          <a:p>
            <a:r>
              <a:rPr lang="en-US" sz="1400">
                <a:latin typeface="Graphik Web"/>
              </a:rPr>
              <a:t>Exam format: 45 Multiple Choice questions</a:t>
            </a:r>
          </a:p>
          <a:p>
            <a:r>
              <a:rPr lang="en-US" sz="1400">
                <a:latin typeface="Graphik Web"/>
              </a:rPr>
              <a:t>Exam Delivery Method: Online proctored exam.</a:t>
            </a:r>
          </a:p>
          <a:p>
            <a:r>
              <a:rPr lang="en-US" sz="1400">
                <a:latin typeface="Graphik Web"/>
              </a:rPr>
              <a:t>Link: </a:t>
            </a:r>
            <a:r>
              <a:rPr lang="en-US" sz="1600">
                <a:hlinkClick r:id="rId2"/>
              </a:rPr>
              <a:t>Click here</a:t>
            </a:r>
            <a:endParaRPr lang="en-US" sz="1400">
              <a:latin typeface="Graphik Web"/>
            </a:endParaRPr>
          </a:p>
          <a:p>
            <a:r>
              <a:rPr lang="en-US" sz="1400">
                <a:latin typeface="Graphik Web"/>
              </a:rPr>
              <a:t>Prerequisites: Databricks Lakehouse Fundamentals</a:t>
            </a:r>
          </a:p>
        </p:txBody>
      </p:sp>
      <p:pic>
        <p:nvPicPr>
          <p:cNvPr id="5" name="Picture 4">
            <a:extLst>
              <a:ext uri="{FF2B5EF4-FFF2-40B4-BE49-F238E27FC236}">
                <a16:creationId xmlns:a16="http://schemas.microsoft.com/office/drawing/2014/main" id="{FF0D47AA-FB5F-9950-883E-209B96D9A3B5}"/>
              </a:ext>
            </a:extLst>
          </p:cNvPr>
          <p:cNvPicPr>
            <a:picLocks noChangeAspect="1"/>
          </p:cNvPicPr>
          <p:nvPr/>
        </p:nvPicPr>
        <p:blipFill>
          <a:blip r:embed="rId3"/>
          <a:stretch>
            <a:fillRect/>
          </a:stretch>
        </p:blipFill>
        <p:spPr>
          <a:xfrm>
            <a:off x="8615308" y="2163761"/>
            <a:ext cx="2657583" cy="3686175"/>
          </a:xfrm>
          <a:prstGeom prst="rect">
            <a:avLst/>
          </a:prstGeom>
        </p:spPr>
      </p:pic>
    </p:spTree>
    <p:extLst>
      <p:ext uri="{BB962C8B-B14F-4D97-AF65-F5344CB8AC3E}">
        <p14:creationId xmlns:p14="http://schemas.microsoft.com/office/powerpoint/2010/main" val="163662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6C2B-039D-0167-2627-90AB62551516}"/>
              </a:ext>
            </a:extLst>
          </p:cNvPr>
          <p:cNvSpPr>
            <a:spLocks noGrp="1"/>
          </p:cNvSpPr>
          <p:nvPr>
            <p:ph type="title"/>
          </p:nvPr>
        </p:nvSpPr>
        <p:spPr>
          <a:xfrm>
            <a:off x="950910" y="332739"/>
            <a:ext cx="9912355" cy="819355"/>
          </a:xfrm>
        </p:spPr>
        <p:txBody>
          <a:bodyPr>
            <a:normAutofit/>
          </a:bodyPr>
          <a:lstStyle/>
          <a:p>
            <a:r>
              <a:rPr lang="en-US" b="0" i="0">
                <a:effectLst/>
                <a:latin typeface="Montserrat" panose="00000500000000000000" pitchFamily="2" charset="0"/>
              </a:rPr>
              <a:t>Amazon Web Services</a:t>
            </a:r>
            <a:endParaRPr lang="en-US"/>
          </a:p>
        </p:txBody>
      </p:sp>
      <p:sp>
        <p:nvSpPr>
          <p:cNvPr id="4" name="Text Placeholder 3">
            <a:extLst>
              <a:ext uri="{FF2B5EF4-FFF2-40B4-BE49-F238E27FC236}">
                <a16:creationId xmlns:a16="http://schemas.microsoft.com/office/drawing/2014/main" id="{3D65CE7E-39EB-9A50-920C-508950A2D89B}"/>
              </a:ext>
            </a:extLst>
          </p:cNvPr>
          <p:cNvSpPr>
            <a:spLocks noGrp="1"/>
          </p:cNvSpPr>
          <p:nvPr>
            <p:ph type="body" sz="half" idx="2"/>
          </p:nvPr>
        </p:nvSpPr>
        <p:spPr>
          <a:xfrm>
            <a:off x="950910" y="1256869"/>
            <a:ext cx="10451115" cy="1298071"/>
          </a:xfrm>
        </p:spPr>
        <p:txBody>
          <a:bodyPr>
            <a:normAutofit fontScale="85000" lnSpcReduction="20000"/>
          </a:bodyPr>
          <a:lstStyle/>
          <a:p>
            <a:pPr algn="l">
              <a:lnSpc>
                <a:spcPct val="100000"/>
              </a:lnSpc>
            </a:pPr>
            <a:r>
              <a:rPr lang="en-US" sz="1600" b="0" i="0">
                <a:effectLst/>
                <a:latin typeface="Graphik Web"/>
              </a:rPr>
              <a:t>Amazon Web Services is known for its wide range of cloud database management services. It offers cloud database solutions by use cases – making it easier for businesses to select a particular use case and then choose the best-fit cloud database.</a:t>
            </a:r>
          </a:p>
          <a:p>
            <a:pPr algn="l">
              <a:lnSpc>
                <a:spcPct val="100000"/>
              </a:lnSpc>
            </a:pPr>
            <a:r>
              <a:rPr lang="en-US" sz="1600" b="0" i="0">
                <a:effectLst/>
                <a:latin typeface="Graphik Web"/>
              </a:rPr>
              <a:t>From databases to managed traditional applications like ERP (Enterprise Resource Planning) to high-traffic gaming applications, AWS offers cloud databases for all major use cases.</a:t>
            </a:r>
          </a:p>
          <a:p>
            <a:pPr algn="l">
              <a:lnSpc>
                <a:spcPct val="100000"/>
              </a:lnSpc>
            </a:pPr>
            <a:r>
              <a:rPr lang="en-US" sz="1600">
                <a:latin typeface="Graphik Web"/>
              </a:rPr>
              <a:t>Link: </a:t>
            </a:r>
            <a:r>
              <a:rPr lang="en-US" sz="1600" u="sng">
                <a:latin typeface="Graphik Web"/>
              </a:rPr>
              <a:t>https://aws.amazon.com/products/databases/?nc2=h_ql_prod_db</a:t>
            </a:r>
            <a:endParaRPr lang="en-US" sz="1600" u="sng"/>
          </a:p>
          <a:p>
            <a:endParaRPr lang="en-US"/>
          </a:p>
        </p:txBody>
      </p:sp>
      <p:pic>
        <p:nvPicPr>
          <p:cNvPr id="9" name="Picture 8">
            <a:extLst>
              <a:ext uri="{FF2B5EF4-FFF2-40B4-BE49-F238E27FC236}">
                <a16:creationId xmlns:a16="http://schemas.microsoft.com/office/drawing/2014/main" id="{2EAC554A-2C1D-E1E8-D5B2-2DB1AC20795C}"/>
              </a:ext>
            </a:extLst>
          </p:cNvPr>
          <p:cNvPicPr>
            <a:picLocks noChangeAspect="1"/>
          </p:cNvPicPr>
          <p:nvPr/>
        </p:nvPicPr>
        <p:blipFill>
          <a:blip r:embed="rId2"/>
          <a:stretch>
            <a:fillRect/>
          </a:stretch>
        </p:blipFill>
        <p:spPr>
          <a:xfrm>
            <a:off x="950910" y="2465087"/>
            <a:ext cx="10451115" cy="4183119"/>
          </a:xfrm>
          <a:prstGeom prst="rect">
            <a:avLst/>
          </a:prstGeom>
        </p:spPr>
      </p:pic>
    </p:spTree>
    <p:extLst>
      <p:ext uri="{BB962C8B-B14F-4D97-AF65-F5344CB8AC3E}">
        <p14:creationId xmlns:p14="http://schemas.microsoft.com/office/powerpoint/2010/main" val="755085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2" y="609600"/>
            <a:ext cx="8802688" cy="1639886"/>
          </a:xfrm>
        </p:spPr>
        <p:txBody>
          <a:bodyPr/>
          <a:lstStyle/>
          <a:p>
            <a:r>
              <a:rPr lang="en-US"/>
              <a:t>Databricks Certified Data ANALYST Associate</a:t>
            </a:r>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09" y="2249486"/>
            <a:ext cx="8172920" cy="3819620"/>
          </a:xfrm>
        </p:spPr>
        <p:txBody>
          <a:bodyPr vert="horz" lIns="91440" tIns="45720" rIns="91440" bIns="45720" rtlCol="0" anchor="t">
            <a:noAutofit/>
          </a:bodyPr>
          <a:lstStyle/>
          <a:p>
            <a:r>
              <a:rPr lang="en-US" sz="2000" b="1">
                <a:latin typeface="Graphik Web"/>
              </a:rPr>
              <a:t>Exam overview</a:t>
            </a:r>
          </a:p>
          <a:p>
            <a:r>
              <a:rPr lang="en-US" sz="1400">
                <a:latin typeface="Graphik Web"/>
              </a:rPr>
              <a:t>Level: Associate</a:t>
            </a:r>
            <a:endParaRPr lang="en-US" sz="1400" b="1">
              <a:latin typeface="Graphik Web"/>
            </a:endParaRPr>
          </a:p>
          <a:p>
            <a:r>
              <a:rPr lang="en-US" sz="1400">
                <a:latin typeface="Graphik Web"/>
              </a:rPr>
              <a:t>Length: 90 minutes</a:t>
            </a:r>
          </a:p>
          <a:p>
            <a:r>
              <a:rPr lang="en-US" sz="1400">
                <a:latin typeface="Graphik Web"/>
              </a:rPr>
              <a:t>Registration fee: $200 USD</a:t>
            </a:r>
          </a:p>
          <a:p>
            <a:r>
              <a:rPr lang="en-US" sz="1400">
                <a:latin typeface="Graphik Web"/>
              </a:rPr>
              <a:t>Language: English </a:t>
            </a:r>
          </a:p>
          <a:p>
            <a:r>
              <a:rPr lang="en-US" sz="1400">
                <a:latin typeface="Graphik Web"/>
              </a:rPr>
              <a:t>Exam format: 45 Multiple Choice questions</a:t>
            </a:r>
          </a:p>
          <a:p>
            <a:r>
              <a:rPr lang="en-US" sz="1400">
                <a:latin typeface="Graphik Web"/>
              </a:rPr>
              <a:t>Exam Delivery Method: Online proctored exam.</a:t>
            </a:r>
          </a:p>
          <a:p>
            <a:r>
              <a:rPr lang="en-US" sz="1400">
                <a:latin typeface="Graphik Web"/>
              </a:rPr>
              <a:t>Link: </a:t>
            </a:r>
            <a:r>
              <a:rPr lang="en-US" sz="1600">
                <a:hlinkClick r:id="rId2"/>
              </a:rPr>
              <a:t>Click here</a:t>
            </a:r>
            <a:endParaRPr lang="en-US" sz="1400">
              <a:latin typeface="Graphik Web"/>
              <a:hlinkClick r:id="rId2"/>
            </a:endParaRPr>
          </a:p>
          <a:p>
            <a:r>
              <a:rPr lang="en-US" sz="1400">
                <a:latin typeface="Graphik Web"/>
              </a:rPr>
              <a:t>Prerequisites: Databricks Lakehouse Fundamentals</a:t>
            </a:r>
          </a:p>
        </p:txBody>
      </p:sp>
      <p:pic>
        <p:nvPicPr>
          <p:cNvPr id="3" name="Picture 5" descr="Graphical user interface, application&#10;&#10;Description automatically generated">
            <a:extLst>
              <a:ext uri="{FF2B5EF4-FFF2-40B4-BE49-F238E27FC236}">
                <a16:creationId xmlns:a16="http://schemas.microsoft.com/office/drawing/2014/main" id="{0F8CD18A-0531-C7F0-EEEE-3353A861ED27}"/>
              </a:ext>
            </a:extLst>
          </p:cNvPr>
          <p:cNvPicPr>
            <a:picLocks noChangeAspect="1"/>
          </p:cNvPicPr>
          <p:nvPr/>
        </p:nvPicPr>
        <p:blipFill>
          <a:blip r:embed="rId3"/>
          <a:stretch>
            <a:fillRect/>
          </a:stretch>
        </p:blipFill>
        <p:spPr>
          <a:xfrm>
            <a:off x="7942729" y="2255793"/>
            <a:ext cx="2743200" cy="3816626"/>
          </a:xfrm>
          <a:prstGeom prst="rect">
            <a:avLst/>
          </a:prstGeom>
        </p:spPr>
      </p:pic>
    </p:spTree>
    <p:extLst>
      <p:ext uri="{BB962C8B-B14F-4D97-AF65-F5344CB8AC3E}">
        <p14:creationId xmlns:p14="http://schemas.microsoft.com/office/powerpoint/2010/main" val="128175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1" y="609600"/>
            <a:ext cx="10287991" cy="1639886"/>
          </a:xfrm>
        </p:spPr>
        <p:txBody>
          <a:bodyPr>
            <a:normAutofit/>
          </a:bodyPr>
          <a:lstStyle/>
          <a:p>
            <a:r>
              <a:rPr lang="en-US">
                <a:latin typeface="Tw Cen MT"/>
              </a:rPr>
              <a:t>DATABRICKS LAKEHOUSE FUNDAMENTALS ACCREDITATION</a:t>
            </a:r>
            <a:endParaRPr lang="en-US"/>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09" y="2249486"/>
            <a:ext cx="8172920" cy="3819620"/>
          </a:xfrm>
        </p:spPr>
        <p:txBody>
          <a:bodyPr vert="horz" lIns="91440" tIns="45720" rIns="91440" bIns="45720" rtlCol="0" anchor="t">
            <a:noAutofit/>
          </a:bodyPr>
          <a:lstStyle/>
          <a:p>
            <a:r>
              <a:rPr lang="en-US" sz="2000" b="1">
                <a:latin typeface="Graphik Web"/>
              </a:rPr>
              <a:t>Exam overview</a:t>
            </a:r>
          </a:p>
          <a:p>
            <a:r>
              <a:rPr lang="en-US" sz="1400">
                <a:latin typeface="Graphik Web"/>
              </a:rPr>
              <a:t>Level: Associate</a:t>
            </a:r>
            <a:endParaRPr lang="en-US" sz="1400" b="1">
              <a:latin typeface="Graphik Web"/>
            </a:endParaRPr>
          </a:p>
          <a:p>
            <a:r>
              <a:rPr lang="en-US" sz="1400">
                <a:latin typeface="Graphik Web"/>
              </a:rPr>
              <a:t>Length: -</a:t>
            </a:r>
          </a:p>
          <a:p>
            <a:r>
              <a:rPr lang="en-US" sz="1400">
                <a:latin typeface="Graphik Web"/>
              </a:rPr>
              <a:t>Registration fee: Free</a:t>
            </a:r>
          </a:p>
          <a:p>
            <a:r>
              <a:rPr lang="en-US" sz="1400">
                <a:latin typeface="Graphik Web"/>
              </a:rPr>
              <a:t>Language: English </a:t>
            </a:r>
          </a:p>
          <a:p>
            <a:r>
              <a:rPr lang="en-US" sz="1400">
                <a:latin typeface="Graphik Web"/>
              </a:rPr>
              <a:t>Exam format:  Multiple Choice questions</a:t>
            </a:r>
          </a:p>
          <a:p>
            <a:r>
              <a:rPr lang="en-US" sz="1400">
                <a:latin typeface="Graphik Web"/>
              </a:rPr>
              <a:t>Exam Delivery Method: Online exam.</a:t>
            </a:r>
          </a:p>
          <a:p>
            <a:r>
              <a:rPr lang="en-US" sz="1400">
                <a:latin typeface="Graphik Web"/>
              </a:rPr>
              <a:t>Link: </a:t>
            </a:r>
            <a:r>
              <a:rPr lang="en-US">
                <a:latin typeface="TW Cen MT"/>
                <a:hlinkClick r:id="rId2"/>
              </a:rPr>
              <a:t>Click here</a:t>
            </a:r>
            <a:endParaRPr lang="en-US">
              <a:latin typeface="Tw Cen MT"/>
            </a:endParaRPr>
          </a:p>
          <a:p>
            <a:r>
              <a:rPr lang="en-US" sz="1400">
                <a:latin typeface="Graphik Web"/>
              </a:rPr>
              <a:t>Prerequisites: None</a:t>
            </a:r>
          </a:p>
        </p:txBody>
      </p:sp>
      <p:pic>
        <p:nvPicPr>
          <p:cNvPr id="6" name="Picture 5" descr="A picture containing text, sign&#10;&#10;Description automatically generated">
            <a:extLst>
              <a:ext uri="{FF2B5EF4-FFF2-40B4-BE49-F238E27FC236}">
                <a16:creationId xmlns:a16="http://schemas.microsoft.com/office/drawing/2014/main" id="{B87B91FC-F0AA-3FD0-6F5C-9729C9E95753}"/>
              </a:ext>
            </a:extLst>
          </p:cNvPr>
          <p:cNvPicPr>
            <a:picLocks noChangeAspect="1"/>
          </p:cNvPicPr>
          <p:nvPr/>
        </p:nvPicPr>
        <p:blipFill>
          <a:blip r:embed="rId3"/>
          <a:stretch>
            <a:fillRect/>
          </a:stretch>
        </p:blipFill>
        <p:spPr>
          <a:xfrm>
            <a:off x="7969058" y="2250401"/>
            <a:ext cx="3724493" cy="3724493"/>
          </a:xfrm>
          <a:prstGeom prst="rect">
            <a:avLst/>
          </a:prstGeom>
        </p:spPr>
      </p:pic>
    </p:spTree>
    <p:extLst>
      <p:ext uri="{BB962C8B-B14F-4D97-AF65-F5344CB8AC3E}">
        <p14:creationId xmlns:p14="http://schemas.microsoft.com/office/powerpoint/2010/main" val="22187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3511-24FF-2690-690D-04678F71DDEB}"/>
              </a:ext>
            </a:extLst>
          </p:cNvPr>
          <p:cNvSpPr>
            <a:spLocks noGrp="1"/>
          </p:cNvSpPr>
          <p:nvPr>
            <p:ph type="title"/>
          </p:nvPr>
        </p:nvSpPr>
        <p:spPr>
          <a:xfrm>
            <a:off x="838993" y="562819"/>
            <a:ext cx="10208418" cy="1229332"/>
          </a:xfrm>
        </p:spPr>
        <p:txBody>
          <a:bodyPr/>
          <a:lstStyle/>
          <a:p>
            <a:r>
              <a:rPr lang="en-US"/>
              <a:t>INTERNAL TRAININGS</a:t>
            </a:r>
          </a:p>
        </p:txBody>
      </p:sp>
      <p:graphicFrame>
        <p:nvGraphicFramePr>
          <p:cNvPr id="4" name="Table 4">
            <a:extLst>
              <a:ext uri="{FF2B5EF4-FFF2-40B4-BE49-F238E27FC236}">
                <a16:creationId xmlns:a16="http://schemas.microsoft.com/office/drawing/2014/main" id="{63B5E8C8-0D14-0007-0DBB-401D91D16BFC}"/>
              </a:ext>
            </a:extLst>
          </p:cNvPr>
          <p:cNvGraphicFramePr>
            <a:graphicFrameLocks noGrp="1"/>
          </p:cNvGraphicFramePr>
          <p:nvPr>
            <p:ph idx="1"/>
            <p:extLst>
              <p:ext uri="{D42A27DB-BD31-4B8C-83A1-F6EECF244321}">
                <p14:modId xmlns:p14="http://schemas.microsoft.com/office/powerpoint/2010/main" val="1318338268"/>
              </p:ext>
            </p:extLst>
          </p:nvPr>
        </p:nvGraphicFramePr>
        <p:xfrm>
          <a:off x="838992" y="1792151"/>
          <a:ext cx="10940632" cy="1830913"/>
        </p:xfrm>
        <a:graphic>
          <a:graphicData uri="http://schemas.openxmlformats.org/drawingml/2006/table">
            <a:tbl>
              <a:tblPr firstRow="1" bandRow="1">
                <a:tableStyleId>{5C22544A-7EE6-4342-B048-85BDC9FD1C3A}</a:tableStyleId>
              </a:tblPr>
              <a:tblGrid>
                <a:gridCol w="4027414">
                  <a:extLst>
                    <a:ext uri="{9D8B030D-6E8A-4147-A177-3AD203B41FA5}">
                      <a16:colId xmlns:a16="http://schemas.microsoft.com/office/drawing/2014/main" val="720159226"/>
                    </a:ext>
                  </a:extLst>
                </a:gridCol>
                <a:gridCol w="891157">
                  <a:extLst>
                    <a:ext uri="{9D8B030D-6E8A-4147-A177-3AD203B41FA5}">
                      <a16:colId xmlns:a16="http://schemas.microsoft.com/office/drawing/2014/main" val="4212946758"/>
                    </a:ext>
                  </a:extLst>
                </a:gridCol>
                <a:gridCol w="1315589">
                  <a:extLst>
                    <a:ext uri="{9D8B030D-6E8A-4147-A177-3AD203B41FA5}">
                      <a16:colId xmlns:a16="http://schemas.microsoft.com/office/drawing/2014/main" val="4092767362"/>
                    </a:ext>
                  </a:extLst>
                </a:gridCol>
                <a:gridCol w="1357882">
                  <a:extLst>
                    <a:ext uri="{9D8B030D-6E8A-4147-A177-3AD203B41FA5}">
                      <a16:colId xmlns:a16="http://schemas.microsoft.com/office/drawing/2014/main" val="4097339890"/>
                    </a:ext>
                  </a:extLst>
                </a:gridCol>
                <a:gridCol w="1467258">
                  <a:extLst>
                    <a:ext uri="{9D8B030D-6E8A-4147-A177-3AD203B41FA5}">
                      <a16:colId xmlns:a16="http://schemas.microsoft.com/office/drawing/2014/main" val="746955537"/>
                    </a:ext>
                  </a:extLst>
                </a:gridCol>
                <a:gridCol w="1044184">
                  <a:extLst>
                    <a:ext uri="{9D8B030D-6E8A-4147-A177-3AD203B41FA5}">
                      <a16:colId xmlns:a16="http://schemas.microsoft.com/office/drawing/2014/main" val="3153651522"/>
                    </a:ext>
                  </a:extLst>
                </a:gridCol>
                <a:gridCol w="837148">
                  <a:extLst>
                    <a:ext uri="{9D8B030D-6E8A-4147-A177-3AD203B41FA5}">
                      <a16:colId xmlns:a16="http://schemas.microsoft.com/office/drawing/2014/main" val="4167237998"/>
                    </a:ext>
                  </a:extLst>
                </a:gridCol>
              </a:tblGrid>
              <a:tr h="812995">
                <a:tc>
                  <a:txBody>
                    <a:bodyPr/>
                    <a:lstStyle/>
                    <a:p>
                      <a:pPr algn="l"/>
                      <a:r>
                        <a:rPr lang="en-US"/>
                        <a:t>Training</a:t>
                      </a:r>
                    </a:p>
                  </a:txBody>
                  <a:tcPr anchor="ctr">
                    <a:solidFill>
                      <a:schemeClr val="tx1">
                        <a:alpha val="0"/>
                      </a:schemeClr>
                    </a:solidFill>
                  </a:tcPr>
                </a:tc>
                <a:tc>
                  <a:txBody>
                    <a:bodyPr/>
                    <a:lstStyle/>
                    <a:p>
                      <a:pPr algn="l"/>
                      <a:r>
                        <a:rPr lang="en-US"/>
                        <a:t>Tuition</a:t>
                      </a:r>
                    </a:p>
                  </a:txBody>
                  <a:tcPr anchor="ctr">
                    <a:solidFill>
                      <a:schemeClr val="tx1">
                        <a:alpha val="0"/>
                      </a:schemeClr>
                    </a:solidFill>
                  </a:tcPr>
                </a:tc>
                <a:tc>
                  <a:txBody>
                    <a:bodyPr/>
                    <a:lstStyle/>
                    <a:p>
                      <a:pPr algn="l"/>
                      <a:r>
                        <a:rPr lang="en-US"/>
                        <a:t>Provider</a:t>
                      </a:r>
                    </a:p>
                  </a:txBody>
                  <a:tcPr anchor="ctr">
                    <a:solidFill>
                      <a:schemeClr val="tx1">
                        <a:alpha val="0"/>
                      </a:schemeClr>
                    </a:solidFill>
                  </a:tcPr>
                </a:tc>
                <a:tc>
                  <a:txBody>
                    <a:bodyPr/>
                    <a:lstStyle/>
                    <a:p>
                      <a:pPr algn="l"/>
                      <a:r>
                        <a:rPr lang="en-US"/>
                        <a:t>Type</a:t>
                      </a:r>
                    </a:p>
                  </a:txBody>
                  <a:tcPr anchor="ctr">
                    <a:solidFill>
                      <a:schemeClr val="tx1">
                        <a:alpha val="0"/>
                      </a:schemeClr>
                    </a:solidFill>
                  </a:tcPr>
                </a:tc>
                <a:tc>
                  <a:txBody>
                    <a:bodyPr/>
                    <a:lstStyle/>
                    <a:p>
                      <a:pPr algn="l"/>
                      <a:r>
                        <a:rPr lang="en-US"/>
                        <a:t>Content level</a:t>
                      </a:r>
                    </a:p>
                  </a:txBody>
                  <a:tcPr anchor="ctr">
                    <a:solidFill>
                      <a:schemeClr val="tx1">
                        <a:alpha val="0"/>
                      </a:schemeClr>
                    </a:solidFill>
                  </a:tcPr>
                </a:tc>
                <a:tc>
                  <a:txBody>
                    <a:bodyPr/>
                    <a:lstStyle/>
                    <a:p>
                      <a:pPr algn="l"/>
                      <a:r>
                        <a:rPr lang="en-US"/>
                        <a:t>Duration</a:t>
                      </a:r>
                    </a:p>
                  </a:txBody>
                  <a:tcPr anchor="ctr">
                    <a:solidFill>
                      <a:schemeClr val="tx1">
                        <a:alpha val="0"/>
                      </a:schemeClr>
                    </a:solidFill>
                  </a:tcPr>
                </a:tc>
                <a:tc>
                  <a:txBody>
                    <a:bodyPr/>
                    <a:lstStyle/>
                    <a:p>
                      <a:pPr algn="l"/>
                      <a:r>
                        <a:rPr lang="en-US"/>
                        <a:t>Link</a:t>
                      </a:r>
                    </a:p>
                  </a:txBody>
                  <a:tcPr anchor="ctr">
                    <a:solidFill>
                      <a:schemeClr val="tx1">
                        <a:alpha val="0"/>
                      </a:schemeClr>
                    </a:solidFill>
                  </a:tcPr>
                </a:tc>
                <a:extLst>
                  <a:ext uri="{0D108BD9-81ED-4DB2-BD59-A6C34878D82A}">
                    <a16:rowId xmlns:a16="http://schemas.microsoft.com/office/drawing/2014/main" val="3218665140"/>
                  </a:ext>
                </a:extLst>
              </a:tr>
              <a:tr h="343891">
                <a:tc>
                  <a:txBody>
                    <a:bodyPr/>
                    <a:lstStyle/>
                    <a:p>
                      <a:pPr algn="l" fontAlgn="b"/>
                      <a:r>
                        <a:rPr lang="en-US" sz="1200" b="0" i="0" u="none" strike="noStrike">
                          <a:solidFill>
                            <a:schemeClr val="tx1"/>
                          </a:solidFill>
                          <a:effectLst/>
                          <a:latin typeface="Calibri" panose="020F0502020204030204" pitchFamily="34" charset="0"/>
                        </a:rPr>
                        <a:t>Databricks Certified Data Analyst Associate (Registrations only)</a:t>
                      </a:r>
                    </a:p>
                  </a:txBody>
                  <a:tcPr marL="7620" marR="7620" marT="7620" marB="0" anchor="b">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Free</a:t>
                      </a:r>
                    </a:p>
                  </a:txBody>
                  <a:tcPr marL="7620" marR="7620" marT="7620" marB="0" anchor="b">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Databricks</a:t>
                      </a:r>
                    </a:p>
                  </a:txBody>
                  <a:tcPr marL="7620" marR="7620" marT="7620" marB="0" anchor="b">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Online Course</a:t>
                      </a:r>
                    </a:p>
                  </a:txBody>
                  <a:tcPr marL="7620" marR="7620" marT="7620" marB="0" anchor="b">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Intermediate</a:t>
                      </a:r>
                    </a:p>
                  </a:txBody>
                  <a:tcPr marL="7620" marR="7620" marT="7620" marB="0" anchor="b">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10 hrs</a:t>
                      </a:r>
                    </a:p>
                  </a:txBody>
                  <a:tcPr marL="7620" marR="7620" marT="7620" marB="0" anchor="b">
                    <a:solidFill>
                      <a:schemeClr val="tx1">
                        <a:alpha val="0"/>
                      </a:schemeClr>
                    </a:solidFill>
                  </a:tcPr>
                </a:tc>
                <a:tc>
                  <a:txBody>
                    <a:bodyPr/>
                    <a:lstStyle/>
                    <a:p>
                      <a:pPr algn="l" fontAlgn="b"/>
                      <a:r>
                        <a:rPr lang="en-US" sz="1200" b="0" i="0" u="sng" strike="noStrike">
                          <a:solidFill>
                            <a:srgbClr val="0563C1"/>
                          </a:solidFill>
                          <a:effectLst/>
                          <a:latin typeface="Calibri" panose="020F0502020204030204" pitchFamily="34" charset="0"/>
                          <a:hlinkClick r:id="rId2"/>
                        </a:rPr>
                        <a:t>Click here</a:t>
                      </a:r>
                      <a:endParaRPr lang="en-US" sz="1200" b="0" i="0" u="sng" strike="noStrike">
                        <a:solidFill>
                          <a:srgbClr val="0563C1"/>
                        </a:solidFill>
                        <a:effectLst/>
                        <a:latin typeface="Calibri" panose="020F0502020204030204" pitchFamily="34" charset="0"/>
                      </a:endParaRPr>
                    </a:p>
                  </a:txBody>
                  <a:tcPr marL="7620" marR="7620" marT="7620" marB="0" anchor="b">
                    <a:solidFill>
                      <a:schemeClr val="tx1">
                        <a:alpha val="0"/>
                      </a:schemeClr>
                    </a:solidFill>
                  </a:tcPr>
                </a:tc>
                <a:extLst>
                  <a:ext uri="{0D108BD9-81ED-4DB2-BD59-A6C34878D82A}">
                    <a16:rowId xmlns:a16="http://schemas.microsoft.com/office/drawing/2014/main" val="1199505463"/>
                  </a:ext>
                </a:extLst>
              </a:tr>
              <a:tr h="343891">
                <a:tc>
                  <a:txBody>
                    <a:bodyPr/>
                    <a:lstStyle/>
                    <a:p>
                      <a:pPr algn="l" fontAlgn="b"/>
                      <a:r>
                        <a:rPr lang="en-US" sz="1200" b="0" i="0" u="none" strike="noStrike">
                          <a:solidFill>
                            <a:schemeClr val="tx1"/>
                          </a:solidFill>
                          <a:effectLst/>
                          <a:latin typeface="Calibri" panose="020F0502020204030204" pitchFamily="34" charset="0"/>
                        </a:rPr>
                        <a:t>Databricks Associate Data Engineer Certification Track</a:t>
                      </a:r>
                    </a:p>
                  </a:txBody>
                  <a:tcPr marL="7620" marR="7620" marT="7620" marB="0" anchor="b">
                    <a:solidFill>
                      <a:schemeClr val="tx1">
                        <a:alpha val="0"/>
                      </a:schemeClr>
                    </a:solidFill>
                  </a:tcPr>
                </a:tc>
                <a:tc rowSpan="2">
                  <a:txBody>
                    <a:bodyPr/>
                    <a:lstStyle/>
                    <a:p>
                      <a:pPr algn="l" fontAlgn="ctr"/>
                      <a:r>
                        <a:rPr lang="en-US" sz="1200" b="0" i="0" u="none" strike="noStrike">
                          <a:solidFill>
                            <a:schemeClr val="tx1"/>
                          </a:solidFill>
                          <a:effectLst/>
                          <a:latin typeface="Calibri" panose="020F0502020204030204" pitchFamily="34" charset="0"/>
                        </a:rPr>
                        <a:t>Free</a:t>
                      </a:r>
                    </a:p>
                  </a:txBody>
                  <a:tcPr marL="7620" marR="7620" marT="7620" marB="0" anchor="ctr">
                    <a:solidFill>
                      <a:schemeClr val="tx1">
                        <a:alpha val="0"/>
                      </a:schemeClr>
                    </a:solidFill>
                  </a:tcPr>
                </a:tc>
                <a:tc rowSpan="2">
                  <a:txBody>
                    <a:bodyPr/>
                    <a:lstStyle/>
                    <a:p>
                      <a:pPr algn="l" fontAlgn="ctr"/>
                      <a:r>
                        <a:rPr lang="en-US" sz="1200" b="0" i="0" u="none" strike="noStrike">
                          <a:solidFill>
                            <a:schemeClr val="tx1"/>
                          </a:solidFill>
                          <a:effectLst/>
                          <a:latin typeface="Calibri" panose="020F0502020204030204" pitchFamily="34" charset="0"/>
                        </a:rPr>
                        <a:t>Connected Learning</a:t>
                      </a:r>
                    </a:p>
                  </a:txBody>
                  <a:tcPr marL="7620" marR="7620" marT="7620" marB="0" anchor="ctr">
                    <a:solidFill>
                      <a:schemeClr val="tx1">
                        <a:alpha val="0"/>
                      </a:schemeClr>
                    </a:solidFill>
                  </a:tcPr>
                </a:tc>
                <a:tc rowSpan="2">
                  <a:txBody>
                    <a:bodyPr/>
                    <a:lstStyle/>
                    <a:p>
                      <a:pPr algn="l" fontAlgn="ctr"/>
                      <a:r>
                        <a:rPr lang="en-US" sz="1200" b="0" i="0" u="none" strike="noStrike">
                          <a:solidFill>
                            <a:schemeClr val="tx1"/>
                          </a:solidFill>
                          <a:effectLst/>
                          <a:latin typeface="Calibri" panose="020F0502020204030204" pitchFamily="34" charset="0"/>
                        </a:rPr>
                        <a:t>Learning Board</a:t>
                      </a:r>
                    </a:p>
                  </a:txBody>
                  <a:tcPr marL="7620" marR="7620" marT="7620" marB="0" anchor="ctr">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Intermediate</a:t>
                      </a:r>
                    </a:p>
                  </a:txBody>
                  <a:tcPr marL="7620" marR="7620" marT="7620" marB="0" anchor="b">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20 </a:t>
                      </a:r>
                      <a:r>
                        <a:rPr lang="en-US" sz="1200" b="0" i="0" u="none" strike="noStrike" err="1">
                          <a:solidFill>
                            <a:schemeClr val="tx1"/>
                          </a:solidFill>
                          <a:effectLst/>
                          <a:latin typeface="Calibri" panose="020F0502020204030204" pitchFamily="34" charset="0"/>
                        </a:rPr>
                        <a:t>hrs</a:t>
                      </a:r>
                      <a:endParaRPr lang="en-US" sz="1200" b="0" i="0" u="none" strike="noStrike">
                        <a:solidFill>
                          <a:schemeClr val="tx1"/>
                        </a:solidFill>
                        <a:effectLst/>
                        <a:latin typeface="Calibri" panose="020F0502020204030204" pitchFamily="34" charset="0"/>
                      </a:endParaRPr>
                    </a:p>
                  </a:txBody>
                  <a:tcPr marL="7620" marR="7620" marT="7620" marB="0" anchor="b">
                    <a:solidFill>
                      <a:schemeClr val="tx1">
                        <a:alpha val="0"/>
                      </a:schemeClr>
                    </a:solidFill>
                  </a:tcPr>
                </a:tc>
                <a:tc>
                  <a:txBody>
                    <a:bodyPr/>
                    <a:lstStyle/>
                    <a:p>
                      <a:pPr algn="l" fontAlgn="b"/>
                      <a:r>
                        <a:rPr lang="en-US" sz="1200" b="0" i="0" u="sng" strike="noStrike">
                          <a:solidFill>
                            <a:srgbClr val="0563C1"/>
                          </a:solidFill>
                          <a:effectLst/>
                          <a:latin typeface="Calibri" panose="020F0502020204030204" pitchFamily="34" charset="0"/>
                          <a:hlinkClick r:id="rId3"/>
                        </a:rPr>
                        <a:t>Click here</a:t>
                      </a:r>
                      <a:endParaRPr lang="en-US" sz="1200" b="0" i="0" u="sng" strike="noStrike">
                        <a:solidFill>
                          <a:srgbClr val="0563C1"/>
                        </a:solidFill>
                        <a:effectLst/>
                        <a:latin typeface="Calibri" panose="020F0502020204030204" pitchFamily="34" charset="0"/>
                      </a:endParaRPr>
                    </a:p>
                  </a:txBody>
                  <a:tcPr marL="7620" marR="7620" marT="7620" marB="0" anchor="b">
                    <a:solidFill>
                      <a:schemeClr val="tx1">
                        <a:alpha val="0"/>
                      </a:schemeClr>
                    </a:solidFill>
                  </a:tcPr>
                </a:tc>
                <a:extLst>
                  <a:ext uri="{0D108BD9-81ED-4DB2-BD59-A6C34878D82A}">
                    <a16:rowId xmlns:a16="http://schemas.microsoft.com/office/drawing/2014/main" val="3907134778"/>
                  </a:ext>
                </a:extLst>
              </a:tr>
              <a:tr h="330136">
                <a:tc>
                  <a:txBody>
                    <a:bodyPr/>
                    <a:lstStyle/>
                    <a:p>
                      <a:pPr algn="l" fontAlgn="b"/>
                      <a:r>
                        <a:rPr lang="en-US" sz="1200" b="0" i="0" u="none" strike="noStrike">
                          <a:solidFill>
                            <a:schemeClr val="tx1"/>
                          </a:solidFill>
                          <a:effectLst/>
                          <a:latin typeface="Calibri" panose="020F0502020204030204" pitchFamily="34" charset="0"/>
                        </a:rPr>
                        <a:t>Databricks Certified Data Engineer Professional Track</a:t>
                      </a:r>
                    </a:p>
                  </a:txBody>
                  <a:tcPr marL="7620" marR="7620" marT="7620" marB="0" anchor="b">
                    <a:noFill/>
                  </a:tcPr>
                </a:tc>
                <a:tc vMerge="1">
                  <a:txBody>
                    <a:bodyPr/>
                    <a:lstStyle/>
                    <a:p>
                      <a:endParaRPr lang="en-US"/>
                    </a:p>
                  </a:txBody>
                  <a:tcPr>
                    <a:noFill/>
                  </a:tcPr>
                </a:tc>
                <a:tc vMerge="1">
                  <a:txBody>
                    <a:bodyPr/>
                    <a:lstStyle/>
                    <a:p>
                      <a:endParaRPr lang="en-US"/>
                    </a:p>
                  </a:txBody>
                  <a:tcPr>
                    <a:solidFill>
                      <a:schemeClr val="tx1">
                        <a:alpha val="0"/>
                      </a:schemeClr>
                    </a:solidFill>
                  </a:tcPr>
                </a:tc>
                <a:tc vMerge="1">
                  <a:txBody>
                    <a:bodyPr/>
                    <a:lstStyle/>
                    <a:p>
                      <a:endParaRPr lang="en-US"/>
                    </a:p>
                  </a:txBody>
                  <a:tcPr>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Advanced</a:t>
                      </a:r>
                    </a:p>
                  </a:txBody>
                  <a:tcPr marL="7620" marR="7620" marT="7620" marB="0" anchor="b">
                    <a:solidFill>
                      <a:schemeClr val="tx1">
                        <a:alpha val="0"/>
                      </a:schemeClr>
                    </a:solidFill>
                  </a:tcPr>
                </a:tc>
                <a:tc>
                  <a:txBody>
                    <a:bodyPr/>
                    <a:lstStyle/>
                    <a:p>
                      <a:pPr algn="l" fontAlgn="b"/>
                      <a:r>
                        <a:rPr lang="en-US" sz="1200" b="0" i="0" u="none" strike="noStrike">
                          <a:solidFill>
                            <a:schemeClr val="tx1"/>
                          </a:solidFill>
                          <a:effectLst/>
                          <a:latin typeface="Calibri" panose="020F0502020204030204" pitchFamily="34" charset="0"/>
                        </a:rPr>
                        <a:t>15 </a:t>
                      </a:r>
                      <a:r>
                        <a:rPr lang="en-US" sz="1200" b="0" i="0" u="none" strike="noStrike" err="1">
                          <a:solidFill>
                            <a:schemeClr val="tx1"/>
                          </a:solidFill>
                          <a:effectLst/>
                          <a:latin typeface="Calibri" panose="020F0502020204030204" pitchFamily="34" charset="0"/>
                        </a:rPr>
                        <a:t>hrs</a:t>
                      </a:r>
                      <a:endParaRPr lang="en-US" sz="1200" b="0" i="0" u="none" strike="noStrike">
                        <a:solidFill>
                          <a:schemeClr val="tx1"/>
                        </a:solidFill>
                        <a:effectLst/>
                        <a:latin typeface="Calibri" panose="020F0502020204030204" pitchFamily="34" charset="0"/>
                      </a:endParaRPr>
                    </a:p>
                  </a:txBody>
                  <a:tcPr marL="7620" marR="7620" marT="7620" marB="0" anchor="b">
                    <a:solidFill>
                      <a:schemeClr val="tx1">
                        <a:alpha val="0"/>
                      </a:schemeClr>
                    </a:solidFill>
                  </a:tcPr>
                </a:tc>
                <a:tc>
                  <a:txBody>
                    <a:bodyPr/>
                    <a:lstStyle/>
                    <a:p>
                      <a:pPr algn="l" fontAlgn="b"/>
                      <a:r>
                        <a:rPr lang="en-US" sz="1200" b="0" i="0" u="sng" strike="noStrike">
                          <a:solidFill>
                            <a:srgbClr val="0563C1"/>
                          </a:solidFill>
                          <a:effectLst/>
                          <a:latin typeface="Calibri" panose="020F0502020204030204" pitchFamily="34" charset="0"/>
                          <a:hlinkClick r:id="rId4"/>
                        </a:rPr>
                        <a:t>Click here</a:t>
                      </a:r>
                      <a:endParaRPr lang="en-US" sz="1200" b="0" i="0" u="sng" strike="noStrike">
                        <a:solidFill>
                          <a:srgbClr val="0563C1"/>
                        </a:solidFill>
                        <a:effectLst/>
                        <a:latin typeface="Calibri" panose="020F0502020204030204" pitchFamily="34" charset="0"/>
                      </a:endParaRPr>
                    </a:p>
                  </a:txBody>
                  <a:tcPr marL="7620" marR="7620" marT="7620" marB="0" anchor="b">
                    <a:solidFill>
                      <a:schemeClr val="tx1">
                        <a:alpha val="0"/>
                      </a:schemeClr>
                    </a:solidFill>
                  </a:tcPr>
                </a:tc>
                <a:extLst>
                  <a:ext uri="{0D108BD9-81ED-4DB2-BD59-A6C34878D82A}">
                    <a16:rowId xmlns:a16="http://schemas.microsoft.com/office/drawing/2014/main" val="1190457459"/>
                  </a:ext>
                </a:extLst>
              </a:tr>
            </a:tbl>
          </a:graphicData>
        </a:graphic>
      </p:graphicFrame>
      <p:sp>
        <p:nvSpPr>
          <p:cNvPr id="6" name="Title 1">
            <a:extLst>
              <a:ext uri="{FF2B5EF4-FFF2-40B4-BE49-F238E27FC236}">
                <a16:creationId xmlns:a16="http://schemas.microsoft.com/office/drawing/2014/main" id="{CBBA32BE-314A-F301-F710-7F7DEE182E34}"/>
              </a:ext>
            </a:extLst>
          </p:cNvPr>
          <p:cNvSpPr txBox="1">
            <a:spLocks/>
          </p:cNvSpPr>
          <p:nvPr/>
        </p:nvSpPr>
        <p:spPr>
          <a:xfrm>
            <a:off x="838993" y="3524453"/>
            <a:ext cx="10208418" cy="1229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EXTERNAL TRAININGS</a:t>
            </a:r>
          </a:p>
        </p:txBody>
      </p:sp>
      <p:graphicFrame>
        <p:nvGraphicFramePr>
          <p:cNvPr id="7" name="Table 4">
            <a:extLst>
              <a:ext uri="{FF2B5EF4-FFF2-40B4-BE49-F238E27FC236}">
                <a16:creationId xmlns:a16="http://schemas.microsoft.com/office/drawing/2014/main" id="{75C25D4A-F0BC-5DC5-B803-6977E2032C5E}"/>
              </a:ext>
            </a:extLst>
          </p:cNvPr>
          <p:cNvGraphicFramePr>
            <a:graphicFrameLocks/>
          </p:cNvGraphicFramePr>
          <p:nvPr>
            <p:extLst>
              <p:ext uri="{D42A27DB-BD31-4B8C-83A1-F6EECF244321}">
                <p14:modId xmlns:p14="http://schemas.microsoft.com/office/powerpoint/2010/main" val="1897075086"/>
              </p:ext>
            </p:extLst>
          </p:nvPr>
        </p:nvGraphicFramePr>
        <p:xfrm>
          <a:off x="838992" y="4549412"/>
          <a:ext cx="10940630" cy="1766189"/>
        </p:xfrm>
        <a:graphic>
          <a:graphicData uri="http://schemas.openxmlformats.org/drawingml/2006/table">
            <a:tbl>
              <a:tblPr firstRow="1" bandRow="1">
                <a:tableStyleId>{5C22544A-7EE6-4342-B048-85BDC9FD1C3A}</a:tableStyleId>
              </a:tblPr>
              <a:tblGrid>
                <a:gridCol w="4028843">
                  <a:extLst>
                    <a:ext uri="{9D8B030D-6E8A-4147-A177-3AD203B41FA5}">
                      <a16:colId xmlns:a16="http://schemas.microsoft.com/office/drawing/2014/main" val="720159226"/>
                    </a:ext>
                  </a:extLst>
                </a:gridCol>
                <a:gridCol w="887506">
                  <a:extLst>
                    <a:ext uri="{9D8B030D-6E8A-4147-A177-3AD203B41FA5}">
                      <a16:colId xmlns:a16="http://schemas.microsoft.com/office/drawing/2014/main" val="3798406745"/>
                    </a:ext>
                  </a:extLst>
                </a:gridCol>
                <a:gridCol w="1287085">
                  <a:extLst>
                    <a:ext uri="{9D8B030D-6E8A-4147-A177-3AD203B41FA5}">
                      <a16:colId xmlns:a16="http://schemas.microsoft.com/office/drawing/2014/main" val="3205935885"/>
                    </a:ext>
                  </a:extLst>
                </a:gridCol>
                <a:gridCol w="1348539">
                  <a:extLst>
                    <a:ext uri="{9D8B030D-6E8A-4147-A177-3AD203B41FA5}">
                      <a16:colId xmlns:a16="http://schemas.microsoft.com/office/drawing/2014/main" val="4212946758"/>
                    </a:ext>
                  </a:extLst>
                </a:gridCol>
                <a:gridCol w="1497106">
                  <a:extLst>
                    <a:ext uri="{9D8B030D-6E8A-4147-A177-3AD203B41FA5}">
                      <a16:colId xmlns:a16="http://schemas.microsoft.com/office/drawing/2014/main" val="4092767362"/>
                    </a:ext>
                  </a:extLst>
                </a:gridCol>
                <a:gridCol w="1093694">
                  <a:extLst>
                    <a:ext uri="{9D8B030D-6E8A-4147-A177-3AD203B41FA5}">
                      <a16:colId xmlns:a16="http://schemas.microsoft.com/office/drawing/2014/main" val="4097339890"/>
                    </a:ext>
                  </a:extLst>
                </a:gridCol>
                <a:gridCol w="797857">
                  <a:extLst>
                    <a:ext uri="{9D8B030D-6E8A-4147-A177-3AD203B41FA5}">
                      <a16:colId xmlns:a16="http://schemas.microsoft.com/office/drawing/2014/main" val="3153651522"/>
                    </a:ext>
                  </a:extLst>
                </a:gridCol>
              </a:tblGrid>
              <a:tr h="653669">
                <a:tc>
                  <a:txBody>
                    <a:bodyPr/>
                    <a:lstStyle/>
                    <a:p>
                      <a:pPr algn="l"/>
                      <a:r>
                        <a:rPr lang="en-US"/>
                        <a:t>Training</a:t>
                      </a:r>
                    </a:p>
                  </a:txBody>
                  <a:tcPr anchor="ctr">
                    <a:solidFill>
                      <a:schemeClr val="tx1">
                        <a:alpha val="0"/>
                      </a:schemeClr>
                    </a:solidFill>
                  </a:tcPr>
                </a:tc>
                <a:tc>
                  <a:txBody>
                    <a:bodyPr/>
                    <a:lstStyle/>
                    <a:p>
                      <a:pPr algn="l"/>
                      <a:r>
                        <a:rPr lang="en-US"/>
                        <a:t>Tuition</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Provider</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Type</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 Level</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Duration</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Link</a:t>
                      </a:r>
                    </a:p>
                  </a:txBody>
                  <a:tcPr anchor="ctr">
                    <a:solidFill>
                      <a:schemeClr val="tx1">
                        <a:alpha val="0"/>
                      </a:schemeClr>
                    </a:solidFill>
                  </a:tcPr>
                </a:tc>
                <a:extLst>
                  <a:ext uri="{0D108BD9-81ED-4DB2-BD59-A6C34878D82A}">
                    <a16:rowId xmlns:a16="http://schemas.microsoft.com/office/drawing/2014/main" val="3218665140"/>
                  </a:ext>
                </a:extLst>
              </a:tr>
              <a:tr h="381182">
                <a:tc>
                  <a:txBody>
                    <a:bodyPr/>
                    <a:lstStyle/>
                    <a:p>
                      <a:pPr algn="l" fontAlgn="b"/>
                      <a:endParaRPr lang="en-US" sz="1200" b="0" i="0" u="none" strike="noStrike">
                        <a:solidFill>
                          <a:schemeClr val="tx1"/>
                        </a:solidFill>
                        <a:effectLst/>
                        <a:latin typeface="Calibri" panose="020F0502020204030204" pitchFamily="34" charset="0"/>
                        <a:hlinkClick r:id="rId5">
                          <a:extLst>
                            <a:ext uri="{A12FA001-AC4F-418D-AE19-62706E023703}">
                              <ahyp:hlinkClr xmlns:ahyp="http://schemas.microsoft.com/office/drawing/2018/hyperlinkcolor" val="tx"/>
                            </a:ext>
                          </a:extLst>
                        </a:hlinkClick>
                      </a:endParaRPr>
                    </a:p>
                    <a:p>
                      <a:pPr algn="l" fontAlgn="b"/>
                      <a:r>
                        <a:rPr lang="en-US" sz="1200" b="0" i="0" u="none" strike="noStrike">
                          <a:solidFill>
                            <a:schemeClr val="tx1"/>
                          </a:solidFill>
                          <a:effectLst/>
                          <a:latin typeface="Calibri"/>
                          <a:hlinkClick r:id="rId5">
                            <a:extLst>
                              <a:ext uri="{A12FA001-AC4F-418D-AE19-62706E023703}">
                                <ahyp:hlinkClr xmlns:ahyp="http://schemas.microsoft.com/office/drawing/2018/hyperlinkcolor" val="tx"/>
                              </a:ext>
                            </a:extLst>
                          </a:hlinkClick>
                        </a:rPr>
                        <a:t>Databricks Lakehouse Fundamentals</a:t>
                      </a:r>
                      <a:endParaRPr lang="en-US" sz="1200" b="0" i="0" u="none" strike="noStrike">
                        <a:solidFill>
                          <a:schemeClr val="tx1"/>
                        </a:solidFill>
                        <a:effectLst/>
                        <a:latin typeface="Calibri"/>
                      </a:endParaRPr>
                    </a:p>
                    <a:p>
                      <a:pPr algn="l" fontAlgn="b"/>
                      <a:endParaRPr lang="en-US" sz="1200" b="0" i="0" u="none" strike="noStrike">
                        <a:solidFill>
                          <a:schemeClr val="tx1"/>
                        </a:solidFill>
                        <a:effectLst/>
                        <a:latin typeface="Calibri" panose="020F0502020204030204" pitchFamily="34" charset="0"/>
                      </a:endParaRPr>
                    </a:p>
                  </a:txBody>
                  <a:tcPr marL="7620" marR="7620" marT="7620" marB="0" anchor="b">
                    <a:noFill/>
                  </a:tcPr>
                </a:tc>
                <a:tc rowSpan="2">
                  <a:txBody>
                    <a:bodyPr/>
                    <a:lstStyle/>
                    <a:p>
                      <a:pPr algn="l" fontAlgn="ctr"/>
                      <a:r>
                        <a:rPr lang="en-US" sz="1200" b="0" i="0" u="none" strike="noStrike">
                          <a:solidFill>
                            <a:schemeClr val="tx1"/>
                          </a:solidFill>
                          <a:effectLst/>
                          <a:latin typeface="Calibri"/>
                        </a:rPr>
                        <a:t>Free</a:t>
                      </a:r>
                    </a:p>
                  </a:txBody>
                  <a:tcPr marL="7620" marR="7620" marT="7620" marB="0" anchor="ctr">
                    <a:noFill/>
                  </a:tcPr>
                </a:tc>
                <a:tc rowSpan="2">
                  <a:txBody>
                    <a:bodyPr/>
                    <a:lstStyle/>
                    <a:p>
                      <a:pPr algn="l" fontAlgn="ctr"/>
                      <a:r>
                        <a:rPr lang="en-US" sz="1200" b="0" i="0" u="none" strike="noStrike">
                          <a:solidFill>
                            <a:schemeClr val="tx1"/>
                          </a:solidFill>
                          <a:effectLst/>
                          <a:latin typeface="Calibri"/>
                        </a:rPr>
                        <a:t>Databricks</a:t>
                      </a:r>
                    </a:p>
                  </a:txBody>
                  <a:tcPr marL="7620" marR="7620" marT="7620" marB="0" anchor="ctr">
                    <a:noFill/>
                  </a:tcPr>
                </a:tc>
                <a:tc>
                  <a:txBody>
                    <a:bodyPr/>
                    <a:lstStyle/>
                    <a:p>
                      <a:pPr algn="l" fontAlgn="b"/>
                      <a:r>
                        <a:rPr lang="en-US" sz="1200" b="0" i="0" u="none" strike="noStrike">
                          <a:solidFill>
                            <a:schemeClr val="tx1"/>
                          </a:solidFill>
                          <a:effectLst/>
                          <a:latin typeface="Calibri"/>
                        </a:rPr>
                        <a:t>Online Course</a:t>
                      </a:r>
                    </a:p>
                  </a:txBody>
                  <a:tcPr marL="7620" marR="7620" marT="7620" marB="0" anchor="b">
                    <a:noFill/>
                  </a:tcPr>
                </a:tc>
                <a:tc>
                  <a:txBody>
                    <a:bodyPr/>
                    <a:lstStyle/>
                    <a:p>
                      <a:pPr algn="l" fontAlgn="b"/>
                      <a:r>
                        <a:rPr lang="en-US" sz="1200" b="0" i="0" u="none" strike="noStrike">
                          <a:solidFill>
                            <a:schemeClr val="tx1"/>
                          </a:solidFill>
                          <a:effectLst/>
                          <a:latin typeface="Calibri"/>
                        </a:rPr>
                        <a:t>Beginner</a:t>
                      </a:r>
                    </a:p>
                  </a:txBody>
                  <a:tcPr marL="7620" marR="7620" marT="7620" marB="0" anchor="b">
                    <a:noFill/>
                  </a:tcPr>
                </a:tc>
                <a:tc>
                  <a:txBody>
                    <a:bodyPr/>
                    <a:lstStyle/>
                    <a:p>
                      <a:pPr algn="l" fontAlgn="b"/>
                      <a:r>
                        <a:rPr lang="en-US" sz="1200" b="0" i="0" u="none" strike="noStrike">
                          <a:solidFill>
                            <a:schemeClr val="tx1"/>
                          </a:solidFill>
                          <a:effectLst/>
                          <a:latin typeface="Calibri"/>
                        </a:rPr>
                        <a:t>3hrs</a:t>
                      </a:r>
                    </a:p>
                  </a:txBody>
                  <a:tcPr marL="7620" marR="7620" marT="7620" marB="0" anchor="b">
                    <a:noFill/>
                  </a:tcPr>
                </a:tc>
                <a:tc>
                  <a:txBody>
                    <a:bodyPr/>
                    <a:lstStyle/>
                    <a:p>
                      <a:pPr algn="l" fontAlgn="b"/>
                      <a:r>
                        <a:rPr lang="en-US" sz="1100" b="0" i="0" u="sng" strike="noStrike">
                          <a:solidFill>
                            <a:srgbClr val="0563C1"/>
                          </a:solidFill>
                          <a:effectLst/>
                          <a:latin typeface="Calibri"/>
                          <a:hlinkClick r:id="rId5"/>
                        </a:rPr>
                        <a:t>Click here</a:t>
                      </a:r>
                      <a:endParaRPr lang="en-US" sz="1100" b="0" i="0" u="sng" strike="noStrike">
                        <a:solidFill>
                          <a:srgbClr val="0563C1"/>
                        </a:solidFill>
                        <a:effectLst/>
                        <a:latin typeface="Calibri"/>
                      </a:endParaRPr>
                    </a:p>
                  </a:txBody>
                  <a:tcPr marL="7620" marR="7620" marT="7620" marB="0" anchor="b">
                    <a:solidFill>
                      <a:schemeClr val="tx1">
                        <a:alpha val="0"/>
                      </a:schemeClr>
                    </a:solidFill>
                  </a:tcPr>
                </a:tc>
                <a:extLst>
                  <a:ext uri="{0D108BD9-81ED-4DB2-BD59-A6C34878D82A}">
                    <a16:rowId xmlns:a16="http://schemas.microsoft.com/office/drawing/2014/main" val="1199505463"/>
                  </a:ext>
                </a:extLst>
              </a:tr>
              <a:tr h="194481">
                <a:tc>
                  <a:txBody>
                    <a:bodyPr/>
                    <a:lstStyle/>
                    <a:p>
                      <a:pPr algn="l" fontAlgn="b"/>
                      <a:endParaRPr lang="en-US" sz="1200" b="0" i="0" u="none" strike="noStrike">
                        <a:solidFill>
                          <a:schemeClr val="tx1"/>
                        </a:solidFill>
                        <a:effectLst/>
                        <a:latin typeface="Calibri" panose="020F0502020204030204" pitchFamily="34" charset="0"/>
                      </a:endParaRPr>
                    </a:p>
                    <a:p>
                      <a:pPr algn="l" fontAlgn="b"/>
                      <a:r>
                        <a:rPr lang="en-US" sz="1200" b="0" i="0" u="none" strike="noStrike">
                          <a:solidFill>
                            <a:schemeClr val="tx1"/>
                          </a:solidFill>
                          <a:effectLst/>
                          <a:latin typeface="Calibri"/>
                        </a:rPr>
                        <a:t>Databricks Training Catalog</a:t>
                      </a:r>
                    </a:p>
                    <a:p>
                      <a:pPr algn="l" fontAlgn="b"/>
                      <a:endParaRPr lang="en-US" sz="1200" b="0" i="0" u="none" strike="noStrike">
                        <a:solidFill>
                          <a:schemeClr val="tx1"/>
                        </a:solidFill>
                        <a:effectLst/>
                        <a:latin typeface="Calibri" panose="020F0502020204030204" pitchFamily="34" charset="0"/>
                      </a:endParaRPr>
                    </a:p>
                  </a:txBody>
                  <a:tcPr marL="7620" marR="7620" marT="7620" marB="0" anchor="b">
                    <a:noFill/>
                  </a:tcPr>
                </a:tc>
                <a:tc vMerge="1">
                  <a:txBody>
                    <a:bodyPr/>
                    <a:lstStyle/>
                    <a:p>
                      <a:endParaRPr lang="en-US"/>
                    </a:p>
                  </a:txBody>
                  <a:tcPr>
                    <a:solidFill>
                      <a:schemeClr val="tx1">
                        <a:alpha val="0"/>
                      </a:schemeClr>
                    </a:solidFill>
                  </a:tcPr>
                </a:tc>
                <a:tc vMerge="1">
                  <a:txBody>
                    <a:bodyPr/>
                    <a:lstStyle/>
                    <a:p>
                      <a:endParaRPr lang="en-US"/>
                    </a:p>
                  </a:txBody>
                  <a:tcPr/>
                </a:tc>
                <a:tc>
                  <a:txBody>
                    <a:bodyPr/>
                    <a:lstStyle/>
                    <a:p>
                      <a:pPr algn="l" fontAlgn="b"/>
                      <a:r>
                        <a:rPr lang="en-US" sz="1200" b="0" i="0" u="none" strike="noStrike">
                          <a:solidFill>
                            <a:schemeClr val="tx1"/>
                          </a:solidFill>
                          <a:effectLst/>
                          <a:latin typeface="Calibri"/>
                        </a:rPr>
                        <a:t>Board</a:t>
                      </a:r>
                    </a:p>
                  </a:txBody>
                  <a:tcPr marL="7620" marR="7620" marT="7620" marB="0" anchor="b">
                    <a:noFill/>
                  </a:tcPr>
                </a:tc>
                <a:tc>
                  <a:txBody>
                    <a:bodyPr/>
                    <a:lstStyle/>
                    <a:p>
                      <a:pPr algn="l" fontAlgn="b"/>
                      <a:endParaRPr lang="en-US" sz="1200" b="0" i="0" u="none" strike="noStrike">
                        <a:solidFill>
                          <a:schemeClr val="tx1"/>
                        </a:solidFill>
                        <a:effectLst/>
                        <a:latin typeface="Calibri"/>
                      </a:endParaRPr>
                    </a:p>
                  </a:txBody>
                  <a:tcPr marL="7620" marR="7620" marT="7620" marB="0" anchor="b">
                    <a:noFill/>
                  </a:tcPr>
                </a:tc>
                <a:tc>
                  <a:txBody>
                    <a:bodyPr/>
                    <a:lstStyle/>
                    <a:p>
                      <a:pPr algn="l" fontAlgn="b"/>
                      <a:endParaRPr lang="en-US" sz="1200" b="0" i="0" u="none" strike="noStrike">
                        <a:solidFill>
                          <a:schemeClr val="tx1"/>
                        </a:solidFill>
                        <a:effectLst/>
                        <a:latin typeface="Calibri"/>
                      </a:endParaRPr>
                    </a:p>
                  </a:txBody>
                  <a:tcPr marL="7620" marR="7620" marT="7620" marB="0" anchor="b">
                    <a:noFill/>
                  </a:tcPr>
                </a:tc>
                <a:tc>
                  <a:txBody>
                    <a:bodyPr/>
                    <a:lstStyle/>
                    <a:p>
                      <a:pPr algn="l" fontAlgn="b"/>
                      <a:r>
                        <a:rPr lang="en-US" sz="1100" b="0" i="0" u="sng" strike="noStrike">
                          <a:solidFill>
                            <a:srgbClr val="0563C1"/>
                          </a:solidFill>
                          <a:effectLst/>
                          <a:latin typeface="Calibri"/>
                          <a:hlinkClick r:id="rId6"/>
                        </a:rPr>
                        <a:t>Click here</a:t>
                      </a:r>
                      <a:endParaRPr lang="en-US" sz="1100" b="0" i="0" u="sng" strike="noStrike">
                        <a:solidFill>
                          <a:srgbClr val="0563C1"/>
                        </a:solidFill>
                        <a:effectLst/>
                        <a:latin typeface="Calibri"/>
                      </a:endParaRPr>
                    </a:p>
                  </a:txBody>
                  <a:tcPr marL="7620" marR="7620" marT="7620" marB="0" anchor="b">
                    <a:solidFill>
                      <a:schemeClr val="tx1">
                        <a:alpha val="0"/>
                      </a:schemeClr>
                    </a:solidFill>
                  </a:tcPr>
                </a:tc>
                <a:extLst>
                  <a:ext uri="{0D108BD9-81ED-4DB2-BD59-A6C34878D82A}">
                    <a16:rowId xmlns:a16="http://schemas.microsoft.com/office/drawing/2014/main" val="1491571118"/>
                  </a:ext>
                </a:extLst>
              </a:tr>
            </a:tbl>
          </a:graphicData>
        </a:graphic>
      </p:graphicFrame>
    </p:spTree>
    <p:extLst>
      <p:ext uri="{BB962C8B-B14F-4D97-AF65-F5344CB8AC3E}">
        <p14:creationId xmlns:p14="http://schemas.microsoft.com/office/powerpoint/2010/main" val="2226899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3511-24FF-2690-690D-04678F71DDEB}"/>
              </a:ext>
            </a:extLst>
          </p:cNvPr>
          <p:cNvSpPr>
            <a:spLocks noGrp="1"/>
          </p:cNvSpPr>
          <p:nvPr>
            <p:ph type="title"/>
          </p:nvPr>
        </p:nvSpPr>
        <p:spPr>
          <a:xfrm>
            <a:off x="838993" y="618518"/>
            <a:ext cx="10208418" cy="1229332"/>
          </a:xfrm>
        </p:spPr>
        <p:txBody>
          <a:bodyPr/>
          <a:lstStyle/>
          <a:p>
            <a:r>
              <a:rPr lang="en-US"/>
              <a:t>EXTERNAL TRAININGS</a:t>
            </a:r>
          </a:p>
        </p:txBody>
      </p:sp>
      <p:graphicFrame>
        <p:nvGraphicFramePr>
          <p:cNvPr id="4" name="Table 4">
            <a:extLst>
              <a:ext uri="{FF2B5EF4-FFF2-40B4-BE49-F238E27FC236}">
                <a16:creationId xmlns:a16="http://schemas.microsoft.com/office/drawing/2014/main" id="{63B5E8C8-0D14-0007-0DBB-401D91D16BFC}"/>
              </a:ext>
            </a:extLst>
          </p:cNvPr>
          <p:cNvGraphicFramePr>
            <a:graphicFrameLocks noGrp="1"/>
          </p:cNvGraphicFramePr>
          <p:nvPr>
            <p:ph idx="1"/>
            <p:extLst>
              <p:ext uri="{D42A27DB-BD31-4B8C-83A1-F6EECF244321}">
                <p14:modId xmlns:p14="http://schemas.microsoft.com/office/powerpoint/2010/main" val="4130560094"/>
              </p:ext>
            </p:extLst>
          </p:nvPr>
        </p:nvGraphicFramePr>
        <p:xfrm>
          <a:off x="838993" y="1552575"/>
          <a:ext cx="10635830" cy="1204169"/>
        </p:xfrm>
        <a:graphic>
          <a:graphicData uri="http://schemas.openxmlformats.org/drawingml/2006/table">
            <a:tbl>
              <a:tblPr firstRow="1" bandRow="1">
                <a:tableStyleId>{5C22544A-7EE6-4342-B048-85BDC9FD1C3A}</a:tableStyleId>
              </a:tblPr>
              <a:tblGrid>
                <a:gridCol w="2611018">
                  <a:extLst>
                    <a:ext uri="{9D8B030D-6E8A-4147-A177-3AD203B41FA5}">
                      <a16:colId xmlns:a16="http://schemas.microsoft.com/office/drawing/2014/main" val="720159226"/>
                    </a:ext>
                  </a:extLst>
                </a:gridCol>
                <a:gridCol w="2611018">
                  <a:extLst>
                    <a:ext uri="{9D8B030D-6E8A-4147-A177-3AD203B41FA5}">
                      <a16:colId xmlns:a16="http://schemas.microsoft.com/office/drawing/2014/main" val="3798406745"/>
                    </a:ext>
                  </a:extLst>
                </a:gridCol>
                <a:gridCol w="808574">
                  <a:extLst>
                    <a:ext uri="{9D8B030D-6E8A-4147-A177-3AD203B41FA5}">
                      <a16:colId xmlns:a16="http://schemas.microsoft.com/office/drawing/2014/main" val="3205935885"/>
                    </a:ext>
                  </a:extLst>
                </a:gridCol>
                <a:gridCol w="855078">
                  <a:extLst>
                    <a:ext uri="{9D8B030D-6E8A-4147-A177-3AD203B41FA5}">
                      <a16:colId xmlns:a16="http://schemas.microsoft.com/office/drawing/2014/main" val="4212946758"/>
                    </a:ext>
                  </a:extLst>
                </a:gridCol>
                <a:gridCol w="1737818">
                  <a:extLst>
                    <a:ext uri="{9D8B030D-6E8A-4147-A177-3AD203B41FA5}">
                      <a16:colId xmlns:a16="http://schemas.microsoft.com/office/drawing/2014/main" val="4092767362"/>
                    </a:ext>
                  </a:extLst>
                </a:gridCol>
                <a:gridCol w="1210577">
                  <a:extLst>
                    <a:ext uri="{9D8B030D-6E8A-4147-A177-3AD203B41FA5}">
                      <a16:colId xmlns:a16="http://schemas.microsoft.com/office/drawing/2014/main" val="4097339890"/>
                    </a:ext>
                  </a:extLst>
                </a:gridCol>
                <a:gridCol w="801747">
                  <a:extLst>
                    <a:ext uri="{9D8B030D-6E8A-4147-A177-3AD203B41FA5}">
                      <a16:colId xmlns:a16="http://schemas.microsoft.com/office/drawing/2014/main" val="3153651522"/>
                    </a:ext>
                  </a:extLst>
                </a:gridCol>
              </a:tblGrid>
              <a:tr h="640289">
                <a:tc>
                  <a:txBody>
                    <a:bodyPr/>
                    <a:lstStyle/>
                    <a:p>
                      <a:pPr algn="l"/>
                      <a:r>
                        <a:rPr lang="en-US"/>
                        <a:t>Training</a:t>
                      </a:r>
                    </a:p>
                  </a:txBody>
                  <a:tcPr anchor="ctr">
                    <a:solidFill>
                      <a:schemeClr val="tx1">
                        <a:alpha val="0"/>
                      </a:schemeClr>
                    </a:solidFill>
                  </a:tcPr>
                </a:tc>
                <a:tc>
                  <a:txBody>
                    <a:bodyPr/>
                    <a:lstStyle/>
                    <a:p>
                      <a:pPr algn="l"/>
                      <a:endParaRPr lang="en-US"/>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Tuition</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Provider</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Type</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Duration</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Link</a:t>
                      </a:r>
                    </a:p>
                  </a:txBody>
                  <a:tcPr anchor="ctr">
                    <a:solidFill>
                      <a:schemeClr val="tx1">
                        <a:alpha val="0"/>
                      </a:schemeClr>
                    </a:solidFill>
                  </a:tcPr>
                </a:tc>
                <a:extLst>
                  <a:ext uri="{0D108BD9-81ED-4DB2-BD59-A6C34878D82A}">
                    <a16:rowId xmlns:a16="http://schemas.microsoft.com/office/drawing/2014/main" val="3218665140"/>
                  </a:ext>
                </a:extLst>
              </a:tr>
              <a:tr h="111065">
                <a:tc>
                  <a:txBody>
                    <a:bodyPr/>
                    <a:lstStyle/>
                    <a:p>
                      <a:pPr algn="l" fontAlgn="b"/>
                      <a:r>
                        <a:rPr lang="en-US" sz="1200" b="0" i="0" u="none" strike="noStrike">
                          <a:solidFill>
                            <a:schemeClr val="tx1"/>
                          </a:solidFill>
                          <a:effectLst/>
                          <a:latin typeface="Calibri" panose="020F0502020204030204" pitchFamily="34" charset="0"/>
                          <a:hlinkClick r:id="rId2">
                            <a:extLst>
                              <a:ext uri="{A12FA001-AC4F-418D-AE19-62706E023703}">
                                <ahyp:hlinkClr xmlns:ahyp="http://schemas.microsoft.com/office/drawing/2018/hyperlinkcolor" val="tx"/>
                              </a:ext>
                            </a:extLst>
                          </a:hlinkClick>
                        </a:rPr>
                        <a:t>Databricks Lakehouse Fundamentals</a:t>
                      </a:r>
                      <a:endParaRPr lang="en-US" sz="1200" b="0" i="0" u="none" strike="noStrike">
                        <a:solidFill>
                          <a:schemeClr val="tx1"/>
                        </a:solidFill>
                        <a:effectLst/>
                        <a:latin typeface="Calibri" panose="020F0502020204030204" pitchFamily="34" charset="0"/>
                      </a:endParaRPr>
                    </a:p>
                  </a:txBody>
                  <a:tcPr marL="7620" marR="7620" marT="7620" marB="0" anchor="b">
                    <a:noFill/>
                  </a:tcPr>
                </a:tc>
                <a:tc rowSpan="2">
                  <a:txBody>
                    <a:bodyPr/>
                    <a:lstStyle/>
                    <a:p>
                      <a:pPr algn="l" fontAlgn="ctr"/>
                      <a:r>
                        <a:rPr lang="en-US" sz="1200" b="0" i="0" u="none" strike="noStrike">
                          <a:solidFill>
                            <a:schemeClr val="tx1"/>
                          </a:solidFill>
                          <a:effectLst/>
                          <a:latin typeface="Calibri" panose="020F0502020204030204" pitchFamily="34" charset="0"/>
                        </a:rPr>
                        <a:t>Free</a:t>
                      </a:r>
                    </a:p>
                  </a:txBody>
                  <a:tcPr marL="7620" marR="7620" marT="7620" marB="0" anchor="ctr">
                    <a:noFill/>
                  </a:tcPr>
                </a:tc>
                <a:tc rowSpan="2">
                  <a:txBody>
                    <a:bodyPr/>
                    <a:lstStyle/>
                    <a:p>
                      <a:pPr algn="l" fontAlgn="ctr"/>
                      <a:r>
                        <a:rPr lang="en-US" sz="1200" b="0" i="0" u="none" strike="noStrike">
                          <a:solidFill>
                            <a:schemeClr val="tx1"/>
                          </a:solidFill>
                          <a:effectLst/>
                          <a:latin typeface="Calibri" panose="020F0502020204030204" pitchFamily="34" charset="0"/>
                        </a:rPr>
                        <a:t>Databricks</a:t>
                      </a:r>
                    </a:p>
                  </a:txBody>
                  <a:tcPr marL="7620" marR="7620" marT="7620" marB="0" anchor="ctr">
                    <a:noFill/>
                  </a:tcPr>
                </a:tc>
                <a:tc>
                  <a:txBody>
                    <a:bodyPr/>
                    <a:lstStyle/>
                    <a:p>
                      <a:pPr algn="l" fontAlgn="b"/>
                      <a:r>
                        <a:rPr lang="en-US" sz="1200" b="0" i="0" u="none" strike="noStrike">
                          <a:solidFill>
                            <a:schemeClr val="tx1"/>
                          </a:solidFill>
                          <a:effectLst/>
                          <a:latin typeface="Calibri" panose="020F0502020204030204" pitchFamily="34" charset="0"/>
                        </a:rPr>
                        <a:t>Online Course</a:t>
                      </a:r>
                    </a:p>
                  </a:txBody>
                  <a:tcPr marL="7620" marR="7620" marT="7620" marB="0" anchor="b">
                    <a:noFill/>
                  </a:tcPr>
                </a:tc>
                <a:tc>
                  <a:txBody>
                    <a:bodyPr/>
                    <a:lstStyle/>
                    <a:p>
                      <a:pPr algn="l" fontAlgn="b"/>
                      <a:r>
                        <a:rPr lang="en-US" sz="1200" b="0" i="0" u="none" strike="noStrike">
                          <a:solidFill>
                            <a:schemeClr val="tx1"/>
                          </a:solidFill>
                          <a:effectLst/>
                          <a:latin typeface="Calibri" panose="020F0502020204030204" pitchFamily="34" charset="0"/>
                        </a:rPr>
                        <a:t>Beginner</a:t>
                      </a:r>
                    </a:p>
                  </a:txBody>
                  <a:tcPr marL="7620" marR="7620" marT="7620" marB="0" anchor="b">
                    <a:noFill/>
                  </a:tcPr>
                </a:tc>
                <a:tc>
                  <a:txBody>
                    <a:bodyPr/>
                    <a:lstStyle/>
                    <a:p>
                      <a:pPr algn="l" fontAlgn="b"/>
                      <a:r>
                        <a:rPr lang="en-US" sz="1200" b="0" i="0" u="none" strike="noStrike">
                          <a:solidFill>
                            <a:schemeClr val="tx1"/>
                          </a:solidFill>
                          <a:effectLst/>
                          <a:latin typeface="Calibri" panose="020F0502020204030204" pitchFamily="34" charset="0"/>
                        </a:rPr>
                        <a:t>3hrs</a:t>
                      </a:r>
                    </a:p>
                  </a:txBody>
                  <a:tcPr marL="7620" marR="7620" marT="7620" marB="0" anchor="b">
                    <a:noFill/>
                  </a:tcPr>
                </a:tc>
                <a:tc>
                  <a:txBody>
                    <a:bodyPr/>
                    <a:lstStyle/>
                    <a:p>
                      <a:pPr algn="l" fontAlgn="b"/>
                      <a:r>
                        <a:rPr lang="en-US" sz="1100" b="0" i="0" u="sng" strike="noStrike">
                          <a:solidFill>
                            <a:srgbClr val="0563C1"/>
                          </a:solidFill>
                          <a:effectLst/>
                          <a:latin typeface="Calibri" panose="020F0502020204030204" pitchFamily="34" charset="0"/>
                          <a:hlinkClick r:id="rId2"/>
                        </a:rPr>
                        <a:t>Click here</a:t>
                      </a:r>
                      <a:endParaRPr lang="en-US" sz="1100" b="0" i="0" u="sng" strike="noStrike">
                        <a:solidFill>
                          <a:srgbClr val="0563C1"/>
                        </a:solidFill>
                        <a:effectLst/>
                        <a:latin typeface="Calibri" panose="020F0502020204030204" pitchFamily="34" charset="0"/>
                      </a:endParaRPr>
                    </a:p>
                  </a:txBody>
                  <a:tcPr marL="7620" marR="7620" marT="7620" marB="0" anchor="b">
                    <a:solidFill>
                      <a:schemeClr val="tx1">
                        <a:alpha val="0"/>
                      </a:schemeClr>
                    </a:solidFill>
                  </a:tcPr>
                </a:tc>
                <a:extLst>
                  <a:ext uri="{0D108BD9-81ED-4DB2-BD59-A6C34878D82A}">
                    <a16:rowId xmlns:a16="http://schemas.microsoft.com/office/drawing/2014/main" val="1199505463"/>
                  </a:ext>
                </a:extLst>
              </a:tr>
              <a:tr h="55036">
                <a:tc>
                  <a:txBody>
                    <a:bodyPr/>
                    <a:lstStyle/>
                    <a:p>
                      <a:pPr algn="l" fontAlgn="b"/>
                      <a:r>
                        <a:rPr lang="en-US" sz="1200" b="0" i="0" u="none" strike="noStrike">
                          <a:solidFill>
                            <a:schemeClr val="tx1"/>
                          </a:solidFill>
                          <a:effectLst/>
                          <a:latin typeface="Calibri" panose="020F0502020204030204" pitchFamily="34" charset="0"/>
                        </a:rPr>
                        <a:t>Databricks Training Catalog</a:t>
                      </a:r>
                    </a:p>
                  </a:txBody>
                  <a:tcPr marL="7620" marR="7620" marT="7620" marB="0" anchor="b">
                    <a:noFill/>
                  </a:tcPr>
                </a:tc>
                <a:tc vMerge="1">
                  <a:txBody>
                    <a:bodyPr/>
                    <a:lstStyle/>
                    <a:p>
                      <a:endParaRPr lang="en-US"/>
                    </a:p>
                  </a:txBody>
                  <a:tcPr>
                    <a:solidFill>
                      <a:schemeClr val="tx1">
                        <a:alpha val="0"/>
                      </a:schemeClr>
                    </a:solidFill>
                  </a:tcPr>
                </a:tc>
                <a:tc vMerge="1">
                  <a:txBody>
                    <a:bodyPr/>
                    <a:lstStyle/>
                    <a:p>
                      <a:endParaRPr lang="en-US"/>
                    </a:p>
                  </a:txBody>
                  <a:tcPr/>
                </a:tc>
                <a:tc>
                  <a:txBody>
                    <a:bodyPr/>
                    <a:lstStyle/>
                    <a:p>
                      <a:pPr algn="l" fontAlgn="b"/>
                      <a:r>
                        <a:rPr lang="en-US" sz="1200" b="0" i="0" u="none" strike="noStrike">
                          <a:solidFill>
                            <a:schemeClr val="tx1"/>
                          </a:solidFill>
                          <a:effectLst/>
                          <a:latin typeface="Calibri" panose="020F0502020204030204" pitchFamily="34" charset="0"/>
                        </a:rPr>
                        <a:t>Board</a:t>
                      </a:r>
                    </a:p>
                  </a:txBody>
                  <a:tcPr marL="7620" marR="7620" marT="7620" marB="0" anchor="b">
                    <a:noFill/>
                  </a:tcPr>
                </a:tc>
                <a:tc>
                  <a:txBody>
                    <a:bodyPr/>
                    <a:lstStyle/>
                    <a:p>
                      <a:pPr algn="l" fontAlgn="b"/>
                      <a:r>
                        <a:rPr lang="en-US" sz="1200" b="0" i="0" u="none" strike="noStrike">
                          <a:solidFill>
                            <a:schemeClr val="tx1"/>
                          </a:solidFill>
                          <a:effectLst/>
                          <a:latin typeface="Calibri" panose="020F0502020204030204" pitchFamily="34" charset="0"/>
                        </a:rPr>
                        <a:t> </a:t>
                      </a:r>
                    </a:p>
                  </a:txBody>
                  <a:tcPr marL="7620" marR="7620" marT="7620" marB="0" anchor="b">
                    <a:noFill/>
                  </a:tcPr>
                </a:tc>
                <a:tc>
                  <a:txBody>
                    <a:bodyPr/>
                    <a:lstStyle/>
                    <a:p>
                      <a:pPr algn="l" fontAlgn="b"/>
                      <a:r>
                        <a:rPr lang="en-US" sz="1200" b="0" i="0" u="none" strike="noStrike">
                          <a:solidFill>
                            <a:schemeClr val="tx1"/>
                          </a:solidFill>
                          <a:effectLst/>
                          <a:latin typeface="Calibri" panose="020F0502020204030204" pitchFamily="34" charset="0"/>
                        </a:rPr>
                        <a:t> </a:t>
                      </a:r>
                    </a:p>
                  </a:txBody>
                  <a:tcPr marL="7620" marR="7620" marT="7620" marB="0" anchor="b">
                    <a:noFill/>
                  </a:tcPr>
                </a:tc>
                <a:tc>
                  <a:txBody>
                    <a:bodyPr/>
                    <a:lstStyle/>
                    <a:p>
                      <a:pPr algn="l" fontAlgn="b"/>
                      <a:r>
                        <a:rPr lang="en-US" sz="1100" b="0" i="0" u="sng" strike="noStrike">
                          <a:solidFill>
                            <a:srgbClr val="0563C1"/>
                          </a:solidFill>
                          <a:effectLst/>
                          <a:latin typeface="Calibri" panose="020F0502020204030204" pitchFamily="34" charset="0"/>
                          <a:hlinkClick r:id="rId3"/>
                        </a:rPr>
                        <a:t>Click here</a:t>
                      </a:r>
                      <a:endParaRPr lang="en-US" sz="1100" b="0" i="0" u="sng" strike="noStrike">
                        <a:solidFill>
                          <a:srgbClr val="0563C1"/>
                        </a:solidFill>
                        <a:effectLst/>
                        <a:latin typeface="Calibri" panose="020F0502020204030204" pitchFamily="34" charset="0"/>
                      </a:endParaRPr>
                    </a:p>
                  </a:txBody>
                  <a:tcPr marL="7620" marR="7620" marT="7620" marB="0" anchor="b">
                    <a:solidFill>
                      <a:schemeClr val="tx1">
                        <a:alpha val="0"/>
                      </a:schemeClr>
                    </a:solidFill>
                  </a:tcPr>
                </a:tc>
                <a:extLst>
                  <a:ext uri="{0D108BD9-81ED-4DB2-BD59-A6C34878D82A}">
                    <a16:rowId xmlns:a16="http://schemas.microsoft.com/office/drawing/2014/main" val="1491571118"/>
                  </a:ext>
                </a:extLst>
              </a:tr>
            </a:tbl>
          </a:graphicData>
        </a:graphic>
      </p:graphicFrame>
      <p:sp>
        <p:nvSpPr>
          <p:cNvPr id="3" name="TextBox 2">
            <a:extLst>
              <a:ext uri="{FF2B5EF4-FFF2-40B4-BE49-F238E27FC236}">
                <a16:creationId xmlns:a16="http://schemas.microsoft.com/office/drawing/2014/main" id="{2265A864-232E-7970-5890-3863EF9A5279}"/>
              </a:ext>
            </a:extLst>
          </p:cNvPr>
          <p:cNvSpPr txBox="1"/>
          <p:nvPr/>
        </p:nvSpPr>
        <p:spPr>
          <a:xfrm>
            <a:off x="1199317" y="3999124"/>
            <a:ext cx="3934544" cy="923330"/>
          </a:xfrm>
          <a:prstGeom prst="rect">
            <a:avLst/>
          </a:prstGeom>
          <a:noFill/>
        </p:spPr>
        <p:txBody>
          <a:bodyPr wrap="square" lIns="91440" tIns="45720" rIns="91440" bIns="45720" rtlCol="0" anchor="t">
            <a:spAutoFit/>
          </a:bodyPr>
          <a:lstStyle/>
          <a:p>
            <a:r>
              <a:rPr lang="en-US"/>
              <a:t>Documentation </a:t>
            </a:r>
            <a:r>
              <a:rPr lang="en-US">
                <a:hlinkClick r:id="rId4"/>
              </a:rPr>
              <a:t>here</a:t>
            </a:r>
            <a:endParaRPr lang="en-US"/>
          </a:p>
          <a:p>
            <a:r>
              <a:rPr lang="en-US"/>
              <a:t>To sign up for the Databricks Academy free trainings click </a:t>
            </a:r>
            <a:r>
              <a:rPr lang="en-US">
                <a:hlinkClick r:id="rId5"/>
              </a:rPr>
              <a:t>here</a:t>
            </a:r>
            <a:endParaRPr lang="en-US"/>
          </a:p>
        </p:txBody>
      </p:sp>
      <p:pic>
        <p:nvPicPr>
          <p:cNvPr id="6" name="Picture 5" descr="A screenshot of a computer&#10;&#10;Description automatically generated with low confidence">
            <a:extLst>
              <a:ext uri="{FF2B5EF4-FFF2-40B4-BE49-F238E27FC236}">
                <a16:creationId xmlns:a16="http://schemas.microsoft.com/office/drawing/2014/main" id="{446F02C3-459E-4D34-2A33-3532E5C872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822" y="3126185"/>
            <a:ext cx="5563646" cy="3113298"/>
          </a:xfrm>
          <a:prstGeom prst="rect">
            <a:avLst/>
          </a:prstGeom>
        </p:spPr>
      </p:pic>
    </p:spTree>
    <p:extLst>
      <p:ext uri="{BB962C8B-B14F-4D97-AF65-F5344CB8AC3E}">
        <p14:creationId xmlns:p14="http://schemas.microsoft.com/office/powerpoint/2010/main" val="3848807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2A6F-554E-7004-54BB-81DAA2B4D01A}"/>
              </a:ext>
            </a:extLst>
          </p:cNvPr>
          <p:cNvSpPr>
            <a:spLocks noGrp="1"/>
          </p:cNvSpPr>
          <p:nvPr>
            <p:ph type="title"/>
          </p:nvPr>
        </p:nvSpPr>
        <p:spPr>
          <a:xfrm>
            <a:off x="1141411" y="609600"/>
            <a:ext cx="10183813" cy="1639886"/>
          </a:xfrm>
        </p:spPr>
        <p:txBody>
          <a:bodyPr/>
          <a:lstStyle/>
          <a:p>
            <a:pPr algn="l"/>
            <a:r>
              <a:rPr lang="en-US" b="0" i="0">
                <a:solidFill>
                  <a:srgbClr val="FFFFFF"/>
                </a:solidFill>
                <a:effectLst/>
                <a:latin typeface="Source Sans Pro" panose="020B0604020202020204" pitchFamily="34" charset="0"/>
              </a:rPr>
              <a:t>Talend Data Integration Certified Developer Exam</a:t>
            </a:r>
          </a:p>
        </p:txBody>
      </p:sp>
      <p:sp>
        <p:nvSpPr>
          <p:cNvPr id="4" name="Text Placeholder 3">
            <a:extLst>
              <a:ext uri="{FF2B5EF4-FFF2-40B4-BE49-F238E27FC236}">
                <a16:creationId xmlns:a16="http://schemas.microsoft.com/office/drawing/2014/main" id="{48DE3124-899B-6EAD-365D-3FD6E5F2E0B9}"/>
              </a:ext>
            </a:extLst>
          </p:cNvPr>
          <p:cNvSpPr>
            <a:spLocks noGrp="1"/>
          </p:cNvSpPr>
          <p:nvPr>
            <p:ph type="body" sz="half" idx="2"/>
          </p:nvPr>
        </p:nvSpPr>
        <p:spPr>
          <a:xfrm>
            <a:off x="1141409" y="2249486"/>
            <a:ext cx="8172920" cy="3819620"/>
          </a:xfrm>
        </p:spPr>
        <p:txBody>
          <a:bodyPr vert="horz" lIns="91440" tIns="45720" rIns="91440" bIns="45720" rtlCol="0" anchor="t">
            <a:noAutofit/>
          </a:bodyPr>
          <a:lstStyle/>
          <a:p>
            <a:r>
              <a:rPr lang="en-US" sz="2000" b="1">
                <a:latin typeface="Graphik Web"/>
              </a:rPr>
              <a:t>Exam overview</a:t>
            </a:r>
          </a:p>
          <a:p>
            <a:r>
              <a:rPr lang="en-US" sz="1400">
                <a:latin typeface="Graphik Web"/>
              </a:rPr>
              <a:t>Level: Associate</a:t>
            </a:r>
            <a:endParaRPr lang="en-US" sz="1400" b="1">
              <a:latin typeface="Graphik Web"/>
            </a:endParaRPr>
          </a:p>
          <a:p>
            <a:r>
              <a:rPr lang="en-US" sz="1400">
                <a:latin typeface="Graphik Web"/>
              </a:rPr>
              <a:t>Length: 90 minutes</a:t>
            </a:r>
          </a:p>
          <a:p>
            <a:r>
              <a:rPr lang="en-US" sz="1400">
                <a:latin typeface="Graphik Web"/>
              </a:rPr>
              <a:t>Registration fee: 175$</a:t>
            </a:r>
          </a:p>
          <a:p>
            <a:r>
              <a:rPr lang="en-US" sz="1400">
                <a:latin typeface="Graphik Web"/>
              </a:rPr>
              <a:t>Language: English </a:t>
            </a:r>
          </a:p>
          <a:p>
            <a:r>
              <a:rPr lang="en-US" sz="1400">
                <a:latin typeface="Graphik Web"/>
              </a:rPr>
              <a:t>Exam format: -</a:t>
            </a:r>
          </a:p>
          <a:p>
            <a:r>
              <a:rPr lang="en-US" sz="1400">
                <a:latin typeface="Graphik Web"/>
              </a:rPr>
              <a:t>Exam Delivery Method: Online proctored exam.</a:t>
            </a:r>
          </a:p>
          <a:p>
            <a:r>
              <a:rPr lang="en-US" sz="1400">
                <a:latin typeface="Graphik Web"/>
              </a:rPr>
              <a:t>Link and Exam Guide: </a:t>
            </a:r>
            <a:r>
              <a:rPr lang="en-US" sz="1400">
                <a:latin typeface="Graphik Web"/>
                <a:hlinkClick r:id="rId2"/>
              </a:rPr>
              <a:t>Click here</a:t>
            </a:r>
            <a:endParaRPr lang="en-US" sz="1400">
              <a:latin typeface="Graphik Web"/>
            </a:endParaRPr>
          </a:p>
          <a:p>
            <a:r>
              <a:rPr lang="en-US" sz="1400">
                <a:latin typeface="Graphik Web"/>
              </a:rPr>
              <a:t>Prerequisites: Talend Data Fabric Explorer</a:t>
            </a:r>
          </a:p>
        </p:txBody>
      </p:sp>
      <p:pic>
        <p:nvPicPr>
          <p:cNvPr id="11" name="Picture 10">
            <a:extLst>
              <a:ext uri="{FF2B5EF4-FFF2-40B4-BE49-F238E27FC236}">
                <a16:creationId xmlns:a16="http://schemas.microsoft.com/office/drawing/2014/main" id="{F6147C61-5586-EA0B-C5A6-12CC49E483A3}"/>
              </a:ext>
            </a:extLst>
          </p:cNvPr>
          <p:cNvPicPr>
            <a:picLocks noChangeAspect="1"/>
          </p:cNvPicPr>
          <p:nvPr/>
        </p:nvPicPr>
        <p:blipFill>
          <a:blip r:embed="rId3"/>
          <a:stretch>
            <a:fillRect/>
          </a:stretch>
        </p:blipFill>
        <p:spPr>
          <a:xfrm>
            <a:off x="7236837" y="3019264"/>
            <a:ext cx="2915261" cy="2549329"/>
          </a:xfrm>
          <a:prstGeom prst="rect">
            <a:avLst/>
          </a:prstGeom>
        </p:spPr>
      </p:pic>
    </p:spTree>
    <p:extLst>
      <p:ext uri="{BB962C8B-B14F-4D97-AF65-F5344CB8AC3E}">
        <p14:creationId xmlns:p14="http://schemas.microsoft.com/office/powerpoint/2010/main" val="1117479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3511-24FF-2690-690D-04678F71DDEB}"/>
              </a:ext>
            </a:extLst>
          </p:cNvPr>
          <p:cNvSpPr>
            <a:spLocks noGrp="1"/>
          </p:cNvSpPr>
          <p:nvPr>
            <p:ph type="title"/>
          </p:nvPr>
        </p:nvSpPr>
        <p:spPr>
          <a:xfrm>
            <a:off x="838993" y="618518"/>
            <a:ext cx="10208418" cy="1229332"/>
          </a:xfrm>
        </p:spPr>
        <p:txBody>
          <a:bodyPr/>
          <a:lstStyle/>
          <a:p>
            <a:r>
              <a:rPr lang="en-US"/>
              <a:t>TRAININGS</a:t>
            </a:r>
          </a:p>
        </p:txBody>
      </p:sp>
      <p:graphicFrame>
        <p:nvGraphicFramePr>
          <p:cNvPr id="4" name="Table 4">
            <a:extLst>
              <a:ext uri="{FF2B5EF4-FFF2-40B4-BE49-F238E27FC236}">
                <a16:creationId xmlns:a16="http://schemas.microsoft.com/office/drawing/2014/main" id="{63B5E8C8-0D14-0007-0DBB-401D91D16BFC}"/>
              </a:ext>
            </a:extLst>
          </p:cNvPr>
          <p:cNvGraphicFramePr>
            <a:graphicFrameLocks noGrp="1"/>
          </p:cNvGraphicFramePr>
          <p:nvPr>
            <p:ph idx="1"/>
            <p:extLst>
              <p:ext uri="{D42A27DB-BD31-4B8C-83A1-F6EECF244321}">
                <p14:modId xmlns:p14="http://schemas.microsoft.com/office/powerpoint/2010/main" val="2376582987"/>
              </p:ext>
            </p:extLst>
          </p:nvPr>
        </p:nvGraphicFramePr>
        <p:xfrm>
          <a:off x="728133" y="1593862"/>
          <a:ext cx="10735733" cy="1303784"/>
        </p:xfrm>
        <a:graphic>
          <a:graphicData uri="http://schemas.openxmlformats.org/drawingml/2006/table">
            <a:tbl>
              <a:tblPr firstRow="1" bandRow="1">
                <a:tableStyleId>{5C22544A-7EE6-4342-B048-85BDC9FD1C3A}</a:tableStyleId>
              </a:tblPr>
              <a:tblGrid>
                <a:gridCol w="2793196">
                  <a:extLst>
                    <a:ext uri="{9D8B030D-6E8A-4147-A177-3AD203B41FA5}">
                      <a16:colId xmlns:a16="http://schemas.microsoft.com/office/drawing/2014/main" val="720159226"/>
                    </a:ext>
                  </a:extLst>
                </a:gridCol>
                <a:gridCol w="1088209">
                  <a:extLst>
                    <a:ext uri="{9D8B030D-6E8A-4147-A177-3AD203B41FA5}">
                      <a16:colId xmlns:a16="http://schemas.microsoft.com/office/drawing/2014/main" val="3798406745"/>
                    </a:ext>
                  </a:extLst>
                </a:gridCol>
                <a:gridCol w="3068960">
                  <a:extLst>
                    <a:ext uri="{9D8B030D-6E8A-4147-A177-3AD203B41FA5}">
                      <a16:colId xmlns:a16="http://schemas.microsoft.com/office/drawing/2014/main" val="4212946758"/>
                    </a:ext>
                  </a:extLst>
                </a:gridCol>
                <a:gridCol w="1079305">
                  <a:extLst>
                    <a:ext uri="{9D8B030D-6E8A-4147-A177-3AD203B41FA5}">
                      <a16:colId xmlns:a16="http://schemas.microsoft.com/office/drawing/2014/main" val="4092767362"/>
                    </a:ext>
                  </a:extLst>
                </a:gridCol>
                <a:gridCol w="1896785">
                  <a:extLst>
                    <a:ext uri="{9D8B030D-6E8A-4147-A177-3AD203B41FA5}">
                      <a16:colId xmlns:a16="http://schemas.microsoft.com/office/drawing/2014/main" val="4097339890"/>
                    </a:ext>
                  </a:extLst>
                </a:gridCol>
                <a:gridCol w="809278">
                  <a:extLst>
                    <a:ext uri="{9D8B030D-6E8A-4147-A177-3AD203B41FA5}">
                      <a16:colId xmlns:a16="http://schemas.microsoft.com/office/drawing/2014/main" val="3153651522"/>
                    </a:ext>
                  </a:extLst>
                </a:gridCol>
              </a:tblGrid>
              <a:tr h="549404">
                <a:tc>
                  <a:txBody>
                    <a:bodyPr/>
                    <a:lstStyle/>
                    <a:p>
                      <a:pPr algn="l"/>
                      <a:r>
                        <a:rPr lang="en-US"/>
                        <a:t>Training</a:t>
                      </a:r>
                    </a:p>
                  </a:txBody>
                  <a:tcPr anchor="ctr">
                    <a:solidFill>
                      <a:schemeClr val="tx1">
                        <a:alpha val="0"/>
                      </a:schemeClr>
                    </a:solidFill>
                  </a:tcPr>
                </a:tc>
                <a:tc>
                  <a:txBody>
                    <a:bodyPr/>
                    <a:lstStyle/>
                    <a:p>
                      <a:pPr algn="l"/>
                      <a:r>
                        <a:rPr lang="en-US"/>
                        <a:t>Tuition</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Provider</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Type</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Duration</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Link</a:t>
                      </a:r>
                    </a:p>
                  </a:txBody>
                  <a:tcPr anchor="ctr">
                    <a:solidFill>
                      <a:schemeClr val="tx1">
                        <a:alpha val="0"/>
                      </a:schemeClr>
                    </a:solidFill>
                  </a:tcPr>
                </a:tc>
                <a:extLst>
                  <a:ext uri="{0D108BD9-81ED-4DB2-BD59-A6C34878D82A}">
                    <a16:rowId xmlns:a16="http://schemas.microsoft.com/office/drawing/2014/main" val="3218665140"/>
                  </a:ext>
                </a:extLst>
              </a:tr>
              <a:tr h="371756">
                <a:tc>
                  <a:txBody>
                    <a:bodyPr/>
                    <a:lstStyle/>
                    <a:p>
                      <a:pPr marL="0" marR="0" lvl="0" indent="0" algn="l" rtl="0" eaLnBrk="1" fontAlgn="b" latinLnBrk="0" hangingPunct="1">
                        <a:lnSpc>
                          <a:spcPct val="100000"/>
                        </a:lnSpc>
                        <a:spcBef>
                          <a:spcPts val="0"/>
                        </a:spcBef>
                        <a:spcAft>
                          <a:spcPts val="0"/>
                        </a:spcAft>
                        <a:buClrTx/>
                        <a:buSzTx/>
                        <a:buFontTx/>
                        <a:buNone/>
                      </a:pPr>
                      <a:endParaRPr lang="en-US" sz="1200" b="0" i="0" u="none" strike="noStrike">
                        <a:solidFill>
                          <a:schemeClr val="tx1"/>
                        </a:solidFill>
                        <a:effectLst/>
                        <a:latin typeface="Calibri"/>
                      </a:endParaRPr>
                    </a:p>
                    <a:p>
                      <a:pPr marL="0" marR="0" lvl="0" indent="0" algn="l" defTabSz="914400">
                        <a:lnSpc>
                          <a:spcPct val="100000"/>
                        </a:lnSpc>
                        <a:spcBef>
                          <a:spcPts val="0"/>
                        </a:spcBef>
                        <a:spcAft>
                          <a:spcPts val="0"/>
                        </a:spcAft>
                        <a:buClrTx/>
                        <a:buSzTx/>
                        <a:buFontTx/>
                        <a:buNone/>
                        <a:tabLst/>
                        <a:defRPr/>
                      </a:pPr>
                      <a:r>
                        <a:rPr lang="en-US" sz="1200" b="0" i="0" u="none" strike="noStrike">
                          <a:solidFill>
                            <a:schemeClr val="tx1"/>
                          </a:solidFill>
                          <a:effectLst/>
                          <a:latin typeface="Calibri"/>
                        </a:rPr>
                        <a:t>Talend</a:t>
                      </a:r>
                    </a:p>
                  </a:txBody>
                  <a:tcPr marL="7620" marR="7620" marT="7620" marB="0" anchor="b">
                    <a:noFill/>
                  </a:tcPr>
                </a:tc>
                <a:tc rowSpan="3">
                  <a:txBody>
                    <a:bodyPr/>
                    <a:lstStyle/>
                    <a:p>
                      <a:pPr algn="l" fontAlgn="ctr"/>
                      <a:r>
                        <a:rPr lang="en-US" sz="1200" b="0" i="0" u="none" strike="noStrike">
                          <a:solidFill>
                            <a:schemeClr val="tx1"/>
                          </a:solidFill>
                          <a:effectLst/>
                          <a:latin typeface="Calibri"/>
                        </a:rPr>
                        <a:t>Free</a:t>
                      </a:r>
                    </a:p>
                  </a:txBody>
                  <a:tcPr marL="7620" marR="7620" marT="7620" marB="0" anchor="c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a:rPr>
                        <a:t>Accenture Board</a:t>
                      </a:r>
                    </a:p>
                  </a:txBody>
                  <a:tcPr marL="7620" marR="7620" marT="7620" marB="0" anchor="b">
                    <a:noFill/>
                  </a:tcPr>
                </a:tc>
                <a:tc>
                  <a:txBody>
                    <a:bodyPr/>
                    <a:lstStyle/>
                    <a:p>
                      <a:pPr algn="l" fontAlgn="b"/>
                      <a:r>
                        <a:rPr lang="en-US" sz="1200" b="0" i="0" u="none" strike="noStrike">
                          <a:solidFill>
                            <a:schemeClr val="tx1"/>
                          </a:solidFill>
                          <a:effectLst/>
                          <a:latin typeface="Calibri"/>
                        </a:rPr>
                        <a:t>Beginner</a:t>
                      </a:r>
                    </a:p>
                  </a:txBody>
                  <a:tcPr marL="7620" marR="7620" marT="7620" marB="0" anchor="b">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7620" marR="7620" marT="7620" marB="0" anchor="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sng" strike="noStrike">
                          <a:solidFill>
                            <a:srgbClr val="0563C1"/>
                          </a:solidFill>
                          <a:effectLst/>
                          <a:latin typeface="Calibri"/>
                          <a:hlinkClick r:id="rId3"/>
                        </a:rPr>
                        <a:t>Click here</a:t>
                      </a:r>
                    </a:p>
                  </a:txBody>
                  <a:tcPr marL="7620" marR="7620" marT="7620" marB="0" anchor="b">
                    <a:solidFill>
                      <a:schemeClr val="tx1">
                        <a:alpha val="0"/>
                      </a:schemeClr>
                    </a:solidFill>
                  </a:tcPr>
                </a:tc>
                <a:extLst>
                  <a:ext uri="{0D108BD9-81ED-4DB2-BD59-A6C34878D82A}">
                    <a16:rowId xmlns:a16="http://schemas.microsoft.com/office/drawing/2014/main" val="1199505463"/>
                  </a:ext>
                </a:extLst>
              </a:tr>
              <a:tr h="148155">
                <a:tc>
                  <a:txBody>
                    <a:bodyPr/>
                    <a:lstStyle/>
                    <a:p>
                      <a:pPr algn="l" fontAlgn="b"/>
                      <a:r>
                        <a:rPr lang="en-US" sz="1200" b="0" i="0" u="none" strike="noStrike">
                          <a:solidFill>
                            <a:schemeClr val="tx1"/>
                          </a:solidFill>
                          <a:effectLst/>
                          <a:latin typeface="Calibri"/>
                        </a:rPr>
                        <a:t>Introduction to Data Integration</a:t>
                      </a:r>
                    </a:p>
                  </a:txBody>
                  <a:tcPr marL="7620" marR="7620" marT="7620" marB="0" anchor="b">
                    <a:noFill/>
                  </a:tcPr>
                </a:tc>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a:rPr>
                        <a:t>Talend academy</a:t>
                      </a:r>
                    </a:p>
                  </a:txBody>
                  <a:tcPr marL="7620" marR="7620" marT="7620" marB="0" anchor="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a:rPr>
                        <a:t> Beginner</a:t>
                      </a:r>
                    </a:p>
                  </a:txBody>
                  <a:tcPr marL="7620" marR="7620" marT="7620" marB="0" anchor="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a:rPr>
                        <a:t> 1.8hrs</a:t>
                      </a:r>
                    </a:p>
                  </a:txBody>
                  <a:tcPr marL="7620" marR="7620" marT="7620" marB="0" anchor="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sng" strike="noStrike">
                          <a:solidFill>
                            <a:srgbClr val="0563C1"/>
                          </a:solidFill>
                          <a:effectLst/>
                          <a:latin typeface="Calibri"/>
                          <a:hlinkClick r:id="rId4"/>
                        </a:rPr>
                        <a:t>Click here</a:t>
                      </a:r>
                      <a:endParaRPr lang="en-US" sz="1100" b="0" i="0" u="sng" strike="noStrike">
                        <a:solidFill>
                          <a:srgbClr val="0563C1"/>
                        </a:solidFill>
                        <a:effectLst/>
                        <a:latin typeface="Calibri"/>
                      </a:endParaRPr>
                    </a:p>
                  </a:txBody>
                  <a:tcPr marL="7620" marR="7620" marT="7620" marB="0" anchor="b">
                    <a:solidFill>
                      <a:schemeClr val="tx1">
                        <a:alpha val="0"/>
                      </a:schemeClr>
                    </a:solidFill>
                  </a:tcPr>
                </a:tc>
                <a:extLst>
                  <a:ext uri="{0D108BD9-81ED-4DB2-BD59-A6C34878D82A}">
                    <a16:rowId xmlns:a16="http://schemas.microsoft.com/office/drawing/2014/main" val="3345361858"/>
                  </a:ext>
                </a:extLst>
              </a:tr>
              <a:tr h="148155">
                <a:tc>
                  <a:txBody>
                    <a:bodyPr/>
                    <a:lstStyle/>
                    <a:p>
                      <a:pPr algn="l" fontAlgn="b"/>
                      <a:r>
                        <a:rPr lang="en-US" sz="1200" b="0" i="0" u="none" strike="noStrike">
                          <a:solidFill>
                            <a:schemeClr val="tx1"/>
                          </a:solidFill>
                          <a:effectLst/>
                          <a:latin typeface="Calibri"/>
                        </a:rPr>
                        <a:t>Talend Data Integration Free Online Course</a:t>
                      </a:r>
                    </a:p>
                  </a:txBody>
                  <a:tcPr marL="7620" marR="7620" marT="7620" marB="0" anchor="b">
                    <a:noFill/>
                  </a:tcPr>
                </a:tc>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Calibri"/>
                        </a:rPr>
                        <a:t>Big Data ETL</a:t>
                      </a:r>
                    </a:p>
                  </a:txBody>
                  <a:tcPr marL="7620" marR="7620" marT="7620" marB="0" anchor="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a:solidFill>
                          <a:schemeClr val="tx1"/>
                        </a:solidFill>
                        <a:effectLst/>
                        <a:latin typeface="Calibri" panose="020F0502020204030204" pitchFamily="34" charset="0"/>
                      </a:endParaRPr>
                    </a:p>
                  </a:txBody>
                  <a:tcPr marL="7620" marR="7620" marT="7620" marB="0" anchor="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a:solidFill>
                          <a:schemeClr val="tx1"/>
                        </a:solidFill>
                        <a:effectLst/>
                        <a:latin typeface="Calibri" panose="020F0502020204030204" pitchFamily="34" charset="0"/>
                      </a:endParaRPr>
                    </a:p>
                  </a:txBody>
                  <a:tcPr marL="7620" marR="7620" marT="7620" marB="0" anchor="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sng" strike="noStrike">
                          <a:solidFill>
                            <a:srgbClr val="0563C1"/>
                          </a:solidFill>
                          <a:effectLst/>
                          <a:latin typeface="Calibri"/>
                          <a:hlinkClick r:id="rId5"/>
                        </a:rPr>
                        <a:t>Click here</a:t>
                      </a:r>
                      <a:endParaRPr lang="en-US" sz="1100" b="0" i="0" u="sng" strike="noStrike">
                        <a:solidFill>
                          <a:srgbClr val="0563C1"/>
                        </a:solidFill>
                        <a:effectLst/>
                        <a:latin typeface="Calibri"/>
                      </a:endParaRPr>
                    </a:p>
                  </a:txBody>
                  <a:tcPr marL="7620" marR="7620" marT="7620" marB="0" anchor="b">
                    <a:solidFill>
                      <a:schemeClr val="tx1">
                        <a:alpha val="0"/>
                      </a:schemeClr>
                    </a:solidFill>
                  </a:tcPr>
                </a:tc>
                <a:extLst>
                  <a:ext uri="{0D108BD9-81ED-4DB2-BD59-A6C34878D82A}">
                    <a16:rowId xmlns:a16="http://schemas.microsoft.com/office/drawing/2014/main" val="1125317489"/>
                  </a:ext>
                </a:extLst>
              </a:tr>
            </a:tbl>
          </a:graphicData>
        </a:graphic>
      </p:graphicFrame>
      <p:sp>
        <p:nvSpPr>
          <p:cNvPr id="3" name="TextBox 2">
            <a:extLst>
              <a:ext uri="{FF2B5EF4-FFF2-40B4-BE49-F238E27FC236}">
                <a16:creationId xmlns:a16="http://schemas.microsoft.com/office/drawing/2014/main" id="{EE5070CA-AD76-215B-BA82-2D08BA7F6730}"/>
              </a:ext>
            </a:extLst>
          </p:cNvPr>
          <p:cNvSpPr txBox="1"/>
          <p:nvPr/>
        </p:nvSpPr>
        <p:spPr>
          <a:xfrm>
            <a:off x="838993" y="4380966"/>
            <a:ext cx="4384714" cy="923330"/>
          </a:xfrm>
          <a:prstGeom prst="rect">
            <a:avLst/>
          </a:prstGeom>
          <a:noFill/>
        </p:spPr>
        <p:txBody>
          <a:bodyPr wrap="square" lIns="91440" tIns="45720" rIns="91440" bIns="45720" rtlCol="0" anchor="t">
            <a:spAutoFit/>
          </a:bodyPr>
          <a:lstStyle/>
          <a:p>
            <a:r>
              <a:rPr lang="en-US"/>
              <a:t>Free trial(14 days) available </a:t>
            </a:r>
            <a:r>
              <a:rPr lang="en-US">
                <a:hlinkClick r:id="rId6"/>
              </a:rPr>
              <a:t>here</a:t>
            </a:r>
            <a:endParaRPr lang="en-US"/>
          </a:p>
          <a:p>
            <a:r>
              <a:rPr lang="en-US"/>
              <a:t>Talend Academy sign up for trainings: </a:t>
            </a:r>
            <a:r>
              <a:rPr lang="en-US">
                <a:hlinkClick r:id="rId7"/>
              </a:rPr>
              <a:t>here</a:t>
            </a:r>
            <a:endParaRPr lang="en-US"/>
          </a:p>
          <a:p>
            <a:endParaRPr lang="en-US"/>
          </a:p>
        </p:txBody>
      </p:sp>
      <p:pic>
        <p:nvPicPr>
          <p:cNvPr id="5" name="Picture 5" descr="Graphical user interface, text&#10;&#10;Description automatically generated">
            <a:extLst>
              <a:ext uri="{FF2B5EF4-FFF2-40B4-BE49-F238E27FC236}">
                <a16:creationId xmlns:a16="http://schemas.microsoft.com/office/drawing/2014/main" id="{FA6A03CF-EF64-92DC-43B4-255C39F63F28}"/>
              </a:ext>
            </a:extLst>
          </p:cNvPr>
          <p:cNvPicPr>
            <a:picLocks noChangeAspect="1"/>
          </p:cNvPicPr>
          <p:nvPr/>
        </p:nvPicPr>
        <p:blipFill>
          <a:blip r:embed="rId8"/>
          <a:stretch>
            <a:fillRect/>
          </a:stretch>
        </p:blipFill>
        <p:spPr>
          <a:xfrm>
            <a:off x="4948766" y="3061607"/>
            <a:ext cx="6515100" cy="3562048"/>
          </a:xfrm>
          <a:prstGeom prst="rect">
            <a:avLst/>
          </a:prstGeom>
        </p:spPr>
      </p:pic>
    </p:spTree>
    <p:extLst>
      <p:ext uri="{BB962C8B-B14F-4D97-AF65-F5344CB8AC3E}">
        <p14:creationId xmlns:p14="http://schemas.microsoft.com/office/powerpoint/2010/main" val="1004270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3511-24FF-2690-690D-04678F71DDEB}"/>
              </a:ext>
            </a:extLst>
          </p:cNvPr>
          <p:cNvSpPr>
            <a:spLocks noGrp="1"/>
          </p:cNvSpPr>
          <p:nvPr>
            <p:ph type="title"/>
          </p:nvPr>
        </p:nvSpPr>
        <p:spPr>
          <a:xfrm>
            <a:off x="838993" y="618518"/>
            <a:ext cx="10208418" cy="1229332"/>
          </a:xfrm>
        </p:spPr>
        <p:txBody>
          <a:bodyPr/>
          <a:lstStyle/>
          <a:p>
            <a:r>
              <a:rPr lang="en-US"/>
              <a:t>GOOD TO HAVE</a:t>
            </a:r>
          </a:p>
        </p:txBody>
      </p:sp>
      <p:graphicFrame>
        <p:nvGraphicFramePr>
          <p:cNvPr id="4" name="Table 4">
            <a:extLst>
              <a:ext uri="{FF2B5EF4-FFF2-40B4-BE49-F238E27FC236}">
                <a16:creationId xmlns:a16="http://schemas.microsoft.com/office/drawing/2014/main" id="{63B5E8C8-0D14-0007-0DBB-401D91D16BFC}"/>
              </a:ext>
            </a:extLst>
          </p:cNvPr>
          <p:cNvGraphicFramePr>
            <a:graphicFrameLocks noGrp="1"/>
          </p:cNvGraphicFramePr>
          <p:nvPr>
            <p:ph idx="1"/>
            <p:extLst>
              <p:ext uri="{D42A27DB-BD31-4B8C-83A1-F6EECF244321}">
                <p14:modId xmlns:p14="http://schemas.microsoft.com/office/powerpoint/2010/main" val="221651212"/>
              </p:ext>
            </p:extLst>
          </p:nvPr>
        </p:nvGraphicFramePr>
        <p:xfrm>
          <a:off x="838994" y="1552575"/>
          <a:ext cx="10657683" cy="1816697"/>
        </p:xfrm>
        <a:graphic>
          <a:graphicData uri="http://schemas.openxmlformats.org/drawingml/2006/table">
            <a:tbl>
              <a:tblPr firstRow="1" bandRow="1">
                <a:tableStyleId>{5C22544A-7EE6-4342-B048-85BDC9FD1C3A}</a:tableStyleId>
              </a:tblPr>
              <a:tblGrid>
                <a:gridCol w="2842198">
                  <a:extLst>
                    <a:ext uri="{9D8B030D-6E8A-4147-A177-3AD203B41FA5}">
                      <a16:colId xmlns:a16="http://schemas.microsoft.com/office/drawing/2014/main" val="720159226"/>
                    </a:ext>
                  </a:extLst>
                </a:gridCol>
                <a:gridCol w="1147440">
                  <a:extLst>
                    <a:ext uri="{9D8B030D-6E8A-4147-A177-3AD203B41FA5}">
                      <a16:colId xmlns:a16="http://schemas.microsoft.com/office/drawing/2014/main" val="3798406745"/>
                    </a:ext>
                  </a:extLst>
                </a:gridCol>
                <a:gridCol w="1096062">
                  <a:extLst>
                    <a:ext uri="{9D8B030D-6E8A-4147-A177-3AD203B41FA5}">
                      <a16:colId xmlns:a16="http://schemas.microsoft.com/office/drawing/2014/main" val="3205935885"/>
                    </a:ext>
                  </a:extLst>
                </a:gridCol>
                <a:gridCol w="1447144">
                  <a:extLst>
                    <a:ext uri="{9D8B030D-6E8A-4147-A177-3AD203B41FA5}">
                      <a16:colId xmlns:a16="http://schemas.microsoft.com/office/drawing/2014/main" val="4212946758"/>
                    </a:ext>
                  </a:extLst>
                </a:gridCol>
                <a:gridCol w="1293011">
                  <a:extLst>
                    <a:ext uri="{9D8B030D-6E8A-4147-A177-3AD203B41FA5}">
                      <a16:colId xmlns:a16="http://schemas.microsoft.com/office/drawing/2014/main" val="4092767362"/>
                    </a:ext>
                  </a:extLst>
                </a:gridCol>
                <a:gridCol w="1441176">
                  <a:extLst>
                    <a:ext uri="{9D8B030D-6E8A-4147-A177-3AD203B41FA5}">
                      <a16:colId xmlns:a16="http://schemas.microsoft.com/office/drawing/2014/main" val="4097339890"/>
                    </a:ext>
                  </a:extLst>
                </a:gridCol>
                <a:gridCol w="1390652">
                  <a:extLst>
                    <a:ext uri="{9D8B030D-6E8A-4147-A177-3AD203B41FA5}">
                      <a16:colId xmlns:a16="http://schemas.microsoft.com/office/drawing/2014/main" val="3153651522"/>
                    </a:ext>
                  </a:extLst>
                </a:gridCol>
              </a:tblGrid>
              <a:tr h="681317">
                <a:tc>
                  <a:txBody>
                    <a:bodyPr/>
                    <a:lstStyle/>
                    <a:p>
                      <a:pPr algn="l"/>
                      <a:r>
                        <a:rPr lang="en-US"/>
                        <a:t>Training</a:t>
                      </a:r>
                    </a:p>
                  </a:txBody>
                  <a:tcPr anchor="ctr">
                    <a:solidFill>
                      <a:schemeClr val="tx1">
                        <a:alpha val="0"/>
                      </a:schemeClr>
                    </a:solidFill>
                  </a:tcPr>
                </a:tc>
                <a:tc>
                  <a:txBody>
                    <a:bodyPr/>
                    <a:lstStyle/>
                    <a:p>
                      <a:pPr algn="l"/>
                      <a:r>
                        <a:rPr lang="en-US"/>
                        <a:t>Tuition</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Provider</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Type</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 level</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Duration</a:t>
                      </a:r>
                    </a:p>
                  </a:txBody>
                  <a:tcPr anchor="ctr">
                    <a:solidFill>
                      <a:schemeClr val="tx1">
                        <a:alpha val="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Link</a:t>
                      </a:r>
                    </a:p>
                  </a:txBody>
                  <a:tcPr anchor="ctr">
                    <a:solidFill>
                      <a:schemeClr val="tx1">
                        <a:alpha val="0"/>
                      </a:schemeClr>
                    </a:solidFill>
                  </a:tcPr>
                </a:tc>
                <a:extLst>
                  <a:ext uri="{0D108BD9-81ED-4DB2-BD59-A6C34878D82A}">
                    <a16:rowId xmlns:a16="http://schemas.microsoft.com/office/drawing/2014/main" val="3218665140"/>
                  </a:ext>
                </a:extLst>
              </a:tr>
              <a:tr h="111065">
                <a:tc>
                  <a:txBody>
                    <a:bodyPr/>
                    <a:lstStyle/>
                    <a:p>
                      <a:pPr algn="l" fontAlgn="b"/>
                      <a:r>
                        <a:rPr lang="en-US" sz="1200" b="0" i="0" u="none" strike="noStrike">
                          <a:solidFill>
                            <a:schemeClr val="tx1"/>
                          </a:solidFill>
                          <a:effectLst/>
                          <a:latin typeface="Calibri" panose="020F0502020204030204" pitchFamily="34" charset="0"/>
                        </a:rPr>
                        <a:t>Python Fundamentals Bootcamp</a:t>
                      </a:r>
                    </a:p>
                  </a:txBody>
                  <a:tcPr marL="7620" marR="7620" marT="7620" marB="0" anchor="b">
                    <a:noFill/>
                  </a:tcPr>
                </a:tc>
                <a:tc rowSpan="5">
                  <a:txBody>
                    <a:bodyPr/>
                    <a:lstStyle/>
                    <a:p>
                      <a:pPr algn="l" fontAlgn="ctr"/>
                      <a:r>
                        <a:rPr lang="en-US" sz="1200" b="0" i="0" u="none" strike="noStrike">
                          <a:solidFill>
                            <a:schemeClr val="tx1"/>
                          </a:solidFill>
                          <a:effectLst/>
                          <a:latin typeface="Calibri" panose="020F0502020204030204" pitchFamily="34" charset="0"/>
                        </a:rPr>
                        <a:t>Free</a:t>
                      </a:r>
                    </a:p>
                  </a:txBody>
                  <a:tcPr marL="7620" marR="7620" marT="7620" marB="0" anchor="ctr">
                    <a:noFill/>
                  </a:tcPr>
                </a:tc>
                <a:tc rowSpan="5">
                  <a:txBody>
                    <a:bodyPr/>
                    <a:lstStyle/>
                    <a:p>
                      <a:pPr algn="l" fontAlgn="ctr"/>
                      <a:r>
                        <a:rPr lang="en-US" sz="1200" b="0" i="0" u="none" strike="noStrike" err="1">
                          <a:solidFill>
                            <a:schemeClr val="tx1"/>
                          </a:solidFill>
                          <a:effectLst/>
                          <a:latin typeface="Calibri" panose="020F0502020204030204" pitchFamily="34" charset="0"/>
                        </a:rPr>
                        <a:t>Percipio</a:t>
                      </a:r>
                      <a:endParaRPr lang="en-US" sz="1200" b="0" i="0" u="none" strike="noStrike">
                        <a:solidFill>
                          <a:schemeClr val="tx1"/>
                        </a:solidFill>
                        <a:effectLst/>
                        <a:latin typeface="Calibri" panose="020F0502020204030204" pitchFamily="34" charset="0"/>
                      </a:endParaRPr>
                    </a:p>
                  </a:txBody>
                  <a:tcPr marL="7620" marR="7620" marT="7620" marB="0" anchor="ctr">
                    <a:noFill/>
                  </a:tcPr>
                </a:tc>
                <a:tc rowSpan="2">
                  <a:txBody>
                    <a:bodyPr/>
                    <a:lstStyle/>
                    <a:p>
                      <a:pPr algn="l" fontAlgn="ctr"/>
                      <a:r>
                        <a:rPr lang="en-US" sz="1200" b="0" i="0" u="none" strike="noStrike">
                          <a:solidFill>
                            <a:schemeClr val="tx1"/>
                          </a:solidFill>
                          <a:effectLst/>
                          <a:latin typeface="Calibri" panose="020F0502020204030204" pitchFamily="34" charset="0"/>
                        </a:rPr>
                        <a:t>Learning Collection</a:t>
                      </a:r>
                    </a:p>
                  </a:txBody>
                  <a:tcPr marL="7620" marR="7620" marT="7620" marB="0" anchor="ctr">
                    <a:noFill/>
                  </a:tcPr>
                </a:tc>
                <a:tc rowSpan="4">
                  <a:txBody>
                    <a:bodyPr/>
                    <a:lstStyle/>
                    <a:p>
                      <a:pPr algn="l" fontAlgn="ctr"/>
                      <a:r>
                        <a:rPr lang="en-US" sz="1200" b="0" i="0" u="none" strike="noStrike">
                          <a:solidFill>
                            <a:schemeClr val="tx1"/>
                          </a:solidFill>
                          <a:effectLst/>
                          <a:latin typeface="Calibri" panose="020F0502020204030204" pitchFamily="34" charset="0"/>
                        </a:rPr>
                        <a:t>Beginner</a:t>
                      </a:r>
                    </a:p>
                  </a:txBody>
                  <a:tcPr marL="7620" marR="7620" marT="7620" marB="0" anchor="ctr">
                    <a:noFill/>
                  </a:tcPr>
                </a:tc>
                <a:tc>
                  <a:txBody>
                    <a:bodyPr/>
                    <a:lstStyle/>
                    <a:p>
                      <a:pPr algn="l" fontAlgn="b"/>
                      <a:r>
                        <a:rPr lang="en-US" sz="1200" b="0" i="0" u="none" strike="noStrike">
                          <a:solidFill>
                            <a:schemeClr val="tx1"/>
                          </a:solidFill>
                          <a:effectLst/>
                          <a:latin typeface="Calibri" panose="020F0502020204030204" pitchFamily="34" charset="0"/>
                        </a:rPr>
                        <a:t>11hrs</a:t>
                      </a:r>
                    </a:p>
                  </a:txBody>
                  <a:tcPr marL="7620" marR="7620" marT="7620" marB="0" anchor="b">
                    <a:noFill/>
                  </a:tcPr>
                </a:tc>
                <a:tc>
                  <a:txBody>
                    <a:bodyPr/>
                    <a:lstStyle/>
                    <a:p>
                      <a:pPr algn="l" fontAlgn="b"/>
                      <a:r>
                        <a:rPr lang="en-US" sz="1200" b="0" i="0" u="sng" strike="noStrike">
                          <a:solidFill>
                            <a:srgbClr val="00FF00"/>
                          </a:solidFill>
                          <a:effectLst/>
                          <a:latin typeface="Calibri" panose="020F0502020204030204" pitchFamily="34" charset="0"/>
                          <a:hlinkClick r:id="rId2">
                            <a:extLst>
                              <a:ext uri="{A12FA001-AC4F-418D-AE19-62706E023703}">
                                <ahyp:hlinkClr xmlns:ahyp="http://schemas.microsoft.com/office/drawing/2018/hyperlinkcolor" val="tx"/>
                              </a:ext>
                            </a:extLst>
                          </a:hlinkClick>
                        </a:rPr>
                        <a:t>Click here</a:t>
                      </a:r>
                      <a:endParaRPr lang="en-US" sz="1200" b="0" i="0" u="sng" strike="noStrike">
                        <a:solidFill>
                          <a:srgbClr val="00FF00"/>
                        </a:solidFill>
                        <a:effectLst/>
                        <a:latin typeface="Calibri" panose="020F0502020204030204" pitchFamily="34" charset="0"/>
                      </a:endParaRPr>
                    </a:p>
                  </a:txBody>
                  <a:tcPr marL="7620" marR="7620" marT="7620" marB="0" anchor="b">
                    <a:solidFill>
                      <a:schemeClr val="tx1">
                        <a:alpha val="0"/>
                      </a:schemeClr>
                    </a:solidFill>
                  </a:tcPr>
                </a:tc>
                <a:extLst>
                  <a:ext uri="{0D108BD9-81ED-4DB2-BD59-A6C34878D82A}">
                    <a16:rowId xmlns:a16="http://schemas.microsoft.com/office/drawing/2014/main" val="1199505463"/>
                  </a:ext>
                </a:extLst>
              </a:tr>
              <a:tr h="111065">
                <a:tc>
                  <a:txBody>
                    <a:bodyPr/>
                    <a:lstStyle/>
                    <a:p>
                      <a:pPr algn="l" fontAlgn="b"/>
                      <a:r>
                        <a:rPr lang="en-US" sz="1200" b="0" i="0" u="none" strike="noStrike">
                          <a:solidFill>
                            <a:schemeClr val="tx1"/>
                          </a:solidFill>
                          <a:effectLst/>
                          <a:latin typeface="Calibri" panose="020F0502020204030204" pitchFamily="34" charset="0"/>
                        </a:rPr>
                        <a:t>Python</a:t>
                      </a:r>
                    </a:p>
                  </a:txBody>
                  <a:tcPr marL="7620" marR="7620" marT="7620" marB="0" anchor="b">
                    <a:noFill/>
                  </a:tcPr>
                </a:tc>
                <a:tc vMerge="1">
                  <a:txBody>
                    <a:bodyPr/>
                    <a:lstStyle/>
                    <a:p>
                      <a:endParaRPr lang="en-US"/>
                    </a:p>
                  </a:txBody>
                  <a:tcPr/>
                </a:tc>
                <a:tc vMerge="1">
                  <a:txBody>
                    <a:bodyPr/>
                    <a:lstStyle/>
                    <a:p>
                      <a:endParaRPr lang="en-US"/>
                    </a:p>
                  </a:txBody>
                  <a:tcPr/>
                </a:tc>
                <a:tc vMerge="1">
                  <a:txBody>
                    <a:bodyPr/>
                    <a:lstStyle/>
                    <a:p>
                      <a:endParaRPr lang="en-US"/>
                    </a:p>
                  </a:txBody>
                  <a:tcPr>
                    <a:noFill/>
                  </a:tcPr>
                </a:tc>
                <a:tc vMerge="1">
                  <a:txBody>
                    <a:bodyPr/>
                    <a:lstStyle/>
                    <a:p>
                      <a:endParaRPr lang="en-US"/>
                    </a:p>
                  </a:txBody>
                  <a:tcPr>
                    <a:noFill/>
                  </a:tcPr>
                </a:tc>
                <a:tc>
                  <a:txBody>
                    <a:bodyPr/>
                    <a:lstStyle/>
                    <a:p>
                      <a:pPr algn="l" fontAlgn="b"/>
                      <a:r>
                        <a:rPr lang="en-US" sz="1200" b="0" i="0" u="none" strike="noStrike">
                          <a:solidFill>
                            <a:schemeClr val="tx1"/>
                          </a:solidFill>
                          <a:effectLst/>
                          <a:latin typeface="Calibri" panose="020F0502020204030204" pitchFamily="34" charset="0"/>
                        </a:rPr>
                        <a:t>48hrs</a:t>
                      </a:r>
                    </a:p>
                  </a:txBody>
                  <a:tcPr marL="7620" marR="7620" marT="7620" marB="0" anchor="b">
                    <a:noFill/>
                  </a:tcPr>
                </a:tc>
                <a:tc>
                  <a:txBody>
                    <a:bodyPr/>
                    <a:lstStyle/>
                    <a:p>
                      <a:pPr algn="l" fontAlgn="b"/>
                      <a:r>
                        <a:rPr lang="en-US" sz="1200" b="0" i="0" u="sng" strike="noStrike">
                          <a:solidFill>
                            <a:srgbClr val="00FF00"/>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Click here</a:t>
                      </a:r>
                      <a:endParaRPr lang="en-US" sz="1200" b="0" i="0" u="sng" strike="noStrike">
                        <a:solidFill>
                          <a:srgbClr val="00FF00"/>
                        </a:solidFill>
                        <a:effectLst/>
                        <a:latin typeface="Calibri" panose="020F0502020204030204" pitchFamily="34" charset="0"/>
                      </a:endParaRPr>
                    </a:p>
                  </a:txBody>
                  <a:tcPr marL="7620" marR="7620" marT="7620" marB="0" anchor="b">
                    <a:solidFill>
                      <a:schemeClr val="tx1">
                        <a:alpha val="0"/>
                      </a:schemeClr>
                    </a:solidFill>
                  </a:tcPr>
                </a:tc>
                <a:extLst>
                  <a:ext uri="{0D108BD9-81ED-4DB2-BD59-A6C34878D82A}">
                    <a16:rowId xmlns:a16="http://schemas.microsoft.com/office/drawing/2014/main" val="3131018989"/>
                  </a:ext>
                </a:extLst>
              </a:tr>
              <a:tr h="111065">
                <a:tc>
                  <a:txBody>
                    <a:bodyPr/>
                    <a:lstStyle/>
                    <a:p>
                      <a:pPr algn="l" fontAlgn="b"/>
                      <a:r>
                        <a:rPr lang="en-US" sz="1200" b="0" i="0" u="none" strike="noStrike">
                          <a:solidFill>
                            <a:schemeClr val="tx1"/>
                          </a:solidFill>
                          <a:effectLst/>
                          <a:latin typeface="Calibri" panose="020F0502020204030204" pitchFamily="34" charset="0"/>
                        </a:rPr>
                        <a:t>Python Projects for Beginners: A Ten-Week Bootcamp Approach to Python Programming</a:t>
                      </a:r>
                    </a:p>
                  </a:txBody>
                  <a:tcPr marL="7620" marR="7620" marT="7620" marB="0" anchor="b">
                    <a:noFill/>
                  </a:tcPr>
                </a:tc>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chemeClr val="tx1"/>
                          </a:solidFill>
                          <a:effectLst/>
                          <a:latin typeface="Calibri" panose="020F0502020204030204" pitchFamily="34" charset="0"/>
                        </a:rPr>
                        <a:t>Book</a:t>
                      </a:r>
                    </a:p>
                  </a:txBody>
                  <a:tcPr marL="7620" marR="7620" marT="7620" marB="0" anchor="b">
                    <a:noFill/>
                  </a:tcPr>
                </a:tc>
                <a:tc vMerge="1">
                  <a:txBody>
                    <a:bodyPr/>
                    <a:lstStyle/>
                    <a:p>
                      <a:endParaRPr lang="en-US"/>
                    </a:p>
                  </a:txBody>
                  <a:tcPr>
                    <a:noFill/>
                  </a:tcPr>
                </a:tc>
                <a:tc>
                  <a:txBody>
                    <a:bodyPr/>
                    <a:lstStyle/>
                    <a:p>
                      <a:pPr algn="l" fontAlgn="b"/>
                      <a:r>
                        <a:rPr lang="en-US" sz="1200" b="0" i="0" u="none" strike="noStrike">
                          <a:solidFill>
                            <a:schemeClr val="tx1"/>
                          </a:solidFill>
                          <a:effectLst/>
                          <a:latin typeface="Calibri" panose="020F0502020204030204" pitchFamily="34" charset="0"/>
                        </a:rPr>
                        <a:t>5hrs</a:t>
                      </a:r>
                    </a:p>
                  </a:txBody>
                  <a:tcPr marL="7620" marR="7620" marT="7620" marB="0" anchor="b">
                    <a:noFill/>
                  </a:tcPr>
                </a:tc>
                <a:tc>
                  <a:txBody>
                    <a:bodyPr/>
                    <a:lstStyle/>
                    <a:p>
                      <a:pPr algn="l" fontAlgn="b"/>
                      <a:r>
                        <a:rPr lang="en-US" sz="1200" b="0" i="0" u="sng" strike="noStrike">
                          <a:solidFill>
                            <a:srgbClr val="00FF00"/>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Click here</a:t>
                      </a:r>
                      <a:endParaRPr lang="en-US" sz="1200" b="0" i="0" u="sng" strike="noStrike">
                        <a:solidFill>
                          <a:srgbClr val="00FF00"/>
                        </a:solidFill>
                        <a:effectLst/>
                        <a:latin typeface="Calibri" panose="020F0502020204030204" pitchFamily="34" charset="0"/>
                      </a:endParaRPr>
                    </a:p>
                  </a:txBody>
                  <a:tcPr marL="7620" marR="7620" marT="7620" marB="0" anchor="b">
                    <a:solidFill>
                      <a:schemeClr val="tx1">
                        <a:alpha val="0"/>
                      </a:schemeClr>
                    </a:solidFill>
                  </a:tcPr>
                </a:tc>
                <a:extLst>
                  <a:ext uri="{0D108BD9-81ED-4DB2-BD59-A6C34878D82A}">
                    <a16:rowId xmlns:a16="http://schemas.microsoft.com/office/drawing/2014/main" val="1108782858"/>
                  </a:ext>
                </a:extLst>
              </a:tr>
              <a:tr h="111065">
                <a:tc>
                  <a:txBody>
                    <a:bodyPr/>
                    <a:lstStyle/>
                    <a:p>
                      <a:pPr algn="l" fontAlgn="b"/>
                      <a:r>
                        <a:rPr lang="en-US" sz="1200" b="0" i="0" u="none" strike="noStrike">
                          <a:solidFill>
                            <a:schemeClr val="tx1"/>
                          </a:solidFill>
                          <a:effectLst/>
                          <a:latin typeface="Calibri" panose="020F0502020204030204" pitchFamily="34" charset="0"/>
                        </a:rPr>
                        <a:t>Python Basics</a:t>
                      </a:r>
                    </a:p>
                  </a:txBody>
                  <a:tcPr marL="7620" marR="7620" marT="7620" marB="0" anchor="b">
                    <a:noFill/>
                  </a:tcPr>
                </a:tc>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chemeClr val="tx1"/>
                          </a:solidFill>
                          <a:effectLst/>
                          <a:latin typeface="Calibri" panose="020F0502020204030204" pitchFamily="34" charset="0"/>
                        </a:rPr>
                        <a:t>Online Course</a:t>
                      </a:r>
                    </a:p>
                  </a:txBody>
                  <a:tcPr marL="7620" marR="7620" marT="7620" marB="0" anchor="b">
                    <a:noFill/>
                  </a:tcPr>
                </a:tc>
                <a:tc vMerge="1">
                  <a:txBody>
                    <a:bodyPr/>
                    <a:lstStyle/>
                    <a:p>
                      <a:endParaRPr lang="en-US"/>
                    </a:p>
                  </a:txBody>
                  <a:tcPr>
                    <a:noFill/>
                  </a:tcPr>
                </a:tc>
                <a:tc>
                  <a:txBody>
                    <a:bodyPr/>
                    <a:lstStyle/>
                    <a:p>
                      <a:pPr algn="l" fontAlgn="b"/>
                      <a:r>
                        <a:rPr lang="en-US" sz="1200" b="0" i="0" u="none" strike="noStrike">
                          <a:solidFill>
                            <a:schemeClr val="tx1"/>
                          </a:solidFill>
                          <a:effectLst/>
                          <a:latin typeface="Calibri" panose="020F0502020204030204" pitchFamily="34" charset="0"/>
                        </a:rPr>
                        <a:t>2hrs</a:t>
                      </a:r>
                    </a:p>
                  </a:txBody>
                  <a:tcPr marL="7620" marR="7620" marT="7620" marB="0" anchor="b">
                    <a:noFill/>
                  </a:tcPr>
                </a:tc>
                <a:tc>
                  <a:txBody>
                    <a:bodyPr/>
                    <a:lstStyle/>
                    <a:p>
                      <a:pPr algn="l" fontAlgn="b"/>
                      <a:r>
                        <a:rPr lang="en-US" sz="1200" b="0" i="0" u="sng" strike="noStrike">
                          <a:solidFill>
                            <a:srgbClr val="00FF00"/>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Click here</a:t>
                      </a:r>
                      <a:endParaRPr lang="en-US" sz="1200" b="0" i="0" u="sng" strike="noStrike">
                        <a:solidFill>
                          <a:srgbClr val="00FF00"/>
                        </a:solidFill>
                        <a:effectLst/>
                        <a:latin typeface="Calibri" panose="020F0502020204030204" pitchFamily="34" charset="0"/>
                      </a:endParaRPr>
                    </a:p>
                  </a:txBody>
                  <a:tcPr marL="7620" marR="7620" marT="7620" marB="0" anchor="b">
                    <a:solidFill>
                      <a:schemeClr val="tx1">
                        <a:alpha val="0"/>
                      </a:schemeClr>
                    </a:solidFill>
                  </a:tcPr>
                </a:tc>
                <a:extLst>
                  <a:ext uri="{0D108BD9-81ED-4DB2-BD59-A6C34878D82A}">
                    <a16:rowId xmlns:a16="http://schemas.microsoft.com/office/drawing/2014/main" val="1656181382"/>
                  </a:ext>
                </a:extLst>
              </a:tr>
              <a:tr h="55036">
                <a:tc>
                  <a:txBody>
                    <a:bodyPr/>
                    <a:lstStyle/>
                    <a:p>
                      <a:pPr algn="l" fontAlgn="b"/>
                      <a:r>
                        <a:rPr lang="en-US" sz="1200" b="0" i="0" u="none" strike="noStrike">
                          <a:solidFill>
                            <a:schemeClr val="tx1"/>
                          </a:solidFill>
                          <a:effectLst/>
                          <a:latin typeface="Calibri" panose="020F0502020204030204" pitchFamily="34" charset="0"/>
                        </a:rPr>
                        <a:t>Python for Data Science</a:t>
                      </a:r>
                    </a:p>
                  </a:txBody>
                  <a:tcPr marL="7620" marR="7620" marT="7620" marB="0" anchor="b">
                    <a:noFill/>
                  </a:tcPr>
                </a:tc>
                <a:tc vMerge="1">
                  <a:txBody>
                    <a:bodyPr/>
                    <a:lstStyle/>
                    <a:p>
                      <a:endParaRPr lang="en-US"/>
                    </a:p>
                  </a:txBody>
                  <a:tcPr>
                    <a:solidFill>
                      <a:schemeClr val="tx1">
                        <a:alpha val="0"/>
                      </a:schemeClr>
                    </a:solidFill>
                  </a:tcPr>
                </a:tc>
                <a:tc vMerge="1">
                  <a:txBody>
                    <a:bodyPr/>
                    <a:lstStyle/>
                    <a:p>
                      <a:endParaRPr lang="en-US"/>
                    </a:p>
                  </a:txBody>
                  <a:tcPr/>
                </a:tc>
                <a:tc>
                  <a:txBody>
                    <a:bodyPr/>
                    <a:lstStyle/>
                    <a:p>
                      <a:pPr algn="l" fontAlgn="b"/>
                      <a:r>
                        <a:rPr lang="en-US" sz="1200" b="0" i="0" u="none" strike="noStrike">
                          <a:solidFill>
                            <a:schemeClr val="tx1"/>
                          </a:solidFill>
                          <a:effectLst/>
                          <a:latin typeface="Calibri" panose="020F0502020204030204" pitchFamily="34" charset="0"/>
                        </a:rPr>
                        <a:t>Learning Collection</a:t>
                      </a:r>
                    </a:p>
                  </a:txBody>
                  <a:tcPr marL="7620" marR="7620" marT="7620" marB="0" anchor="b">
                    <a:noFill/>
                  </a:tcPr>
                </a:tc>
                <a:tc>
                  <a:txBody>
                    <a:bodyPr/>
                    <a:lstStyle/>
                    <a:p>
                      <a:pPr algn="l" fontAlgn="b"/>
                      <a:r>
                        <a:rPr lang="en-US" sz="1200" b="0" i="0" u="none" strike="noStrike">
                          <a:solidFill>
                            <a:schemeClr val="tx1"/>
                          </a:solidFill>
                          <a:effectLst/>
                          <a:latin typeface="Calibri" panose="020F0502020204030204" pitchFamily="34" charset="0"/>
                        </a:rPr>
                        <a:t>Intermediate</a:t>
                      </a:r>
                    </a:p>
                  </a:txBody>
                  <a:tcPr marL="7620" marR="7620" marT="7620" marB="0" anchor="b">
                    <a:noFill/>
                  </a:tcPr>
                </a:tc>
                <a:tc>
                  <a:txBody>
                    <a:bodyPr/>
                    <a:lstStyle/>
                    <a:p>
                      <a:pPr algn="l" fontAlgn="b"/>
                      <a:r>
                        <a:rPr lang="en-US" sz="1200" b="0" i="0" u="none" strike="noStrike">
                          <a:solidFill>
                            <a:schemeClr val="tx1"/>
                          </a:solidFill>
                          <a:effectLst/>
                          <a:latin typeface="Calibri" panose="020F0502020204030204" pitchFamily="34" charset="0"/>
                        </a:rPr>
                        <a:t>17hrs</a:t>
                      </a:r>
                    </a:p>
                  </a:txBody>
                  <a:tcPr marL="7620" marR="7620" marT="7620" marB="0" anchor="b">
                    <a:noFill/>
                  </a:tcPr>
                </a:tc>
                <a:tc>
                  <a:txBody>
                    <a:bodyPr/>
                    <a:lstStyle/>
                    <a:p>
                      <a:pPr algn="l" fontAlgn="b"/>
                      <a:r>
                        <a:rPr lang="en-US" sz="1200" b="0" i="0" u="sng" strike="noStrike">
                          <a:solidFill>
                            <a:srgbClr val="00FF00"/>
                          </a:solidFill>
                          <a:effectLst/>
                          <a:latin typeface="Calibri" panose="020F0502020204030204" pitchFamily="34" charset="0"/>
                          <a:hlinkClick r:id="rId6">
                            <a:extLst>
                              <a:ext uri="{A12FA001-AC4F-418D-AE19-62706E023703}">
                                <ahyp:hlinkClr xmlns:ahyp="http://schemas.microsoft.com/office/drawing/2018/hyperlinkcolor" val="tx"/>
                              </a:ext>
                            </a:extLst>
                          </a:hlinkClick>
                        </a:rPr>
                        <a:t>Click here</a:t>
                      </a:r>
                      <a:endParaRPr lang="en-US" sz="1200" b="0" i="0" u="sng" strike="noStrike">
                        <a:solidFill>
                          <a:srgbClr val="00FF00"/>
                        </a:solidFill>
                        <a:effectLst/>
                        <a:latin typeface="Calibri" panose="020F0502020204030204" pitchFamily="34" charset="0"/>
                      </a:endParaRPr>
                    </a:p>
                  </a:txBody>
                  <a:tcPr marL="7620" marR="7620" marT="7620" marB="0" anchor="b">
                    <a:solidFill>
                      <a:schemeClr val="tx1">
                        <a:alpha val="0"/>
                      </a:schemeClr>
                    </a:solidFill>
                  </a:tcPr>
                </a:tc>
                <a:extLst>
                  <a:ext uri="{0D108BD9-81ED-4DB2-BD59-A6C34878D82A}">
                    <a16:rowId xmlns:a16="http://schemas.microsoft.com/office/drawing/2014/main" val="1491571118"/>
                  </a:ext>
                </a:extLst>
              </a:tr>
            </a:tbl>
          </a:graphicData>
        </a:graphic>
      </p:graphicFrame>
    </p:spTree>
    <p:extLst>
      <p:ext uri="{BB962C8B-B14F-4D97-AF65-F5344CB8AC3E}">
        <p14:creationId xmlns:p14="http://schemas.microsoft.com/office/powerpoint/2010/main" val="807157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66A8-9688-47D2-7111-0ED305ABB09E}"/>
              </a:ext>
            </a:extLst>
          </p:cNvPr>
          <p:cNvSpPr>
            <a:spLocks noGrp="1"/>
          </p:cNvSpPr>
          <p:nvPr>
            <p:ph type="ctrTitle"/>
          </p:nvPr>
        </p:nvSpPr>
        <p:spPr/>
        <p:txBody>
          <a:bodyPr>
            <a:normAutofit/>
          </a:bodyPr>
          <a:lstStyle/>
          <a:p>
            <a:pPr algn="ctr"/>
            <a:r>
              <a:rPr lang="en-US"/>
              <a:t>Next steps</a:t>
            </a:r>
          </a:p>
        </p:txBody>
      </p:sp>
    </p:spTree>
    <p:extLst>
      <p:ext uri="{BB962C8B-B14F-4D97-AF65-F5344CB8AC3E}">
        <p14:creationId xmlns:p14="http://schemas.microsoft.com/office/powerpoint/2010/main" val="2372343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66A8-9688-47D2-7111-0ED305ABB09E}"/>
              </a:ext>
            </a:extLst>
          </p:cNvPr>
          <p:cNvSpPr>
            <a:spLocks noGrp="1"/>
          </p:cNvSpPr>
          <p:nvPr>
            <p:ph type="ctrTitle"/>
          </p:nvPr>
        </p:nvSpPr>
        <p:spPr/>
        <p:txBody>
          <a:bodyPr>
            <a:normAutofit/>
          </a:bodyPr>
          <a:lstStyle/>
          <a:p>
            <a:pPr algn="ctr"/>
            <a:r>
              <a:rPr lang="en-US"/>
              <a:t>DEADLINE</a:t>
            </a:r>
          </a:p>
        </p:txBody>
      </p:sp>
      <p:sp>
        <p:nvSpPr>
          <p:cNvPr id="3" name="Subtitle 2">
            <a:extLst>
              <a:ext uri="{FF2B5EF4-FFF2-40B4-BE49-F238E27FC236}">
                <a16:creationId xmlns:a16="http://schemas.microsoft.com/office/drawing/2014/main" id="{05E1BE02-A0D1-0A47-A0E3-95BAE65C6077}"/>
              </a:ext>
            </a:extLst>
          </p:cNvPr>
          <p:cNvSpPr>
            <a:spLocks noGrp="1"/>
          </p:cNvSpPr>
          <p:nvPr>
            <p:ph type="subTitle" idx="1"/>
          </p:nvPr>
        </p:nvSpPr>
        <p:spPr/>
        <p:txBody>
          <a:bodyPr>
            <a:normAutofit/>
          </a:bodyPr>
          <a:lstStyle/>
          <a:p>
            <a:pPr algn="ctr"/>
            <a:r>
              <a:rPr lang="en-US" sz="4800">
                <a:solidFill>
                  <a:srgbClr val="FF0000"/>
                </a:solidFill>
              </a:rPr>
              <a:t>AUGUST END OF THE MONTH!</a:t>
            </a:r>
          </a:p>
        </p:txBody>
      </p:sp>
    </p:spTree>
    <p:extLst>
      <p:ext uri="{BB962C8B-B14F-4D97-AF65-F5344CB8AC3E}">
        <p14:creationId xmlns:p14="http://schemas.microsoft.com/office/powerpoint/2010/main" val="865575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66A8-9688-47D2-7111-0ED305ABB09E}"/>
              </a:ext>
            </a:extLst>
          </p:cNvPr>
          <p:cNvSpPr>
            <a:spLocks noGrp="1"/>
          </p:cNvSpPr>
          <p:nvPr>
            <p:ph type="ctrTitle"/>
          </p:nvPr>
        </p:nvSpPr>
        <p:spPr>
          <a:xfrm>
            <a:off x="1697130" y="1032716"/>
            <a:ext cx="8791575" cy="3131671"/>
          </a:xfrm>
        </p:spPr>
        <p:txBody>
          <a:bodyPr>
            <a:normAutofit/>
          </a:bodyPr>
          <a:lstStyle/>
          <a:p>
            <a:pPr algn="ctr"/>
            <a:r>
              <a:rPr lang="en-US" sz="7200"/>
              <a:t>Q&amp;A</a:t>
            </a:r>
          </a:p>
        </p:txBody>
      </p:sp>
    </p:spTree>
    <p:extLst>
      <p:ext uri="{BB962C8B-B14F-4D97-AF65-F5344CB8AC3E}">
        <p14:creationId xmlns:p14="http://schemas.microsoft.com/office/powerpoint/2010/main" val="2503764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E82475-A146-EDC2-3198-540744954E01}"/>
              </a:ext>
            </a:extLst>
          </p:cNvPr>
          <p:cNvSpPr>
            <a:spLocks noGrp="1"/>
          </p:cNvSpPr>
          <p:nvPr>
            <p:ph type="body" sz="half" idx="2"/>
          </p:nvPr>
        </p:nvSpPr>
        <p:spPr>
          <a:xfrm>
            <a:off x="1069692" y="582704"/>
            <a:ext cx="10001720" cy="2026025"/>
          </a:xfrm>
        </p:spPr>
        <p:txBody>
          <a:bodyPr>
            <a:noAutofit/>
          </a:bodyPr>
          <a:lstStyle/>
          <a:p>
            <a:pPr>
              <a:lnSpc>
                <a:spcPct val="100000"/>
              </a:lnSpc>
            </a:pPr>
            <a:r>
              <a:rPr lang="en-US" sz="3200">
                <a:latin typeface="Montserrat"/>
              </a:rPr>
              <a:t>AMAZON REDSHIFT</a:t>
            </a:r>
          </a:p>
          <a:p>
            <a:pPr>
              <a:lnSpc>
                <a:spcPct val="100000"/>
              </a:lnSpc>
            </a:pPr>
            <a:endParaRPr lang="en-US" sz="1200">
              <a:latin typeface="Graphik Web"/>
            </a:endParaRPr>
          </a:p>
          <a:p>
            <a:pPr>
              <a:lnSpc>
                <a:spcPct val="100000"/>
              </a:lnSpc>
            </a:pPr>
            <a:r>
              <a:rPr lang="en-US" sz="1400" b="1">
                <a:latin typeface="Graphik Web"/>
              </a:rPr>
              <a:t>Amazon Redshift </a:t>
            </a:r>
            <a:r>
              <a:rPr lang="en-US" sz="1400">
                <a:latin typeface="Graphik Web"/>
              </a:rPr>
              <a:t>is a data warehouse product which forms part of the AWS cloud-computing platform. It uses SQL to analyze structured and semi-structured data across data warehouses, operational databases, and data lakes, using AWS-designed hardware and machine learning to deliver the best price performance at any scale.</a:t>
            </a:r>
          </a:p>
        </p:txBody>
      </p:sp>
      <p:pic>
        <p:nvPicPr>
          <p:cNvPr id="6" name="Picture 2" descr="Amazon Redshift how it works">
            <a:extLst>
              <a:ext uri="{FF2B5EF4-FFF2-40B4-BE49-F238E27FC236}">
                <a16:creationId xmlns:a16="http://schemas.microsoft.com/office/drawing/2014/main" id="{5C5BAFA7-41B2-407B-1561-2375C845F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763" y="2608729"/>
            <a:ext cx="9906000" cy="356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16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E82475-A146-EDC2-3198-540744954E01}"/>
              </a:ext>
            </a:extLst>
          </p:cNvPr>
          <p:cNvSpPr>
            <a:spLocks noGrp="1"/>
          </p:cNvSpPr>
          <p:nvPr>
            <p:ph type="body" sz="half" idx="2"/>
          </p:nvPr>
        </p:nvSpPr>
        <p:spPr>
          <a:xfrm>
            <a:off x="880185" y="857546"/>
            <a:ext cx="10001720" cy="2383309"/>
          </a:xfrm>
        </p:spPr>
        <p:txBody>
          <a:bodyPr>
            <a:noAutofit/>
          </a:bodyPr>
          <a:lstStyle/>
          <a:p>
            <a:pPr>
              <a:lnSpc>
                <a:spcPct val="100000"/>
              </a:lnSpc>
            </a:pPr>
            <a:r>
              <a:rPr lang="en-US" sz="3200">
                <a:latin typeface="Montserrat"/>
              </a:rPr>
              <a:t>AMAZON REDSHIFT</a:t>
            </a:r>
          </a:p>
          <a:p>
            <a:pPr>
              <a:lnSpc>
                <a:spcPct val="100000"/>
              </a:lnSpc>
            </a:pPr>
            <a:endParaRPr lang="en-US" sz="1400" b="1">
              <a:latin typeface="Montserrat" panose="00000500000000000000" pitchFamily="2" charset="0"/>
            </a:endParaRPr>
          </a:p>
          <a:p>
            <a:pPr>
              <a:lnSpc>
                <a:spcPct val="100000"/>
              </a:lnSpc>
            </a:pPr>
            <a:endParaRPr lang="en-US" sz="1400">
              <a:latin typeface="Graphik Web"/>
            </a:endParaRPr>
          </a:p>
        </p:txBody>
      </p:sp>
      <p:sp>
        <p:nvSpPr>
          <p:cNvPr id="2" name="TextBox 1">
            <a:extLst>
              <a:ext uri="{FF2B5EF4-FFF2-40B4-BE49-F238E27FC236}">
                <a16:creationId xmlns:a16="http://schemas.microsoft.com/office/drawing/2014/main" id="{07AEAE4F-7232-419C-205A-F9D51F075436}"/>
              </a:ext>
            </a:extLst>
          </p:cNvPr>
          <p:cNvSpPr txBox="1"/>
          <p:nvPr/>
        </p:nvSpPr>
        <p:spPr>
          <a:xfrm>
            <a:off x="795356" y="2799225"/>
            <a:ext cx="283660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ea typeface="+mn-lt"/>
                <a:cs typeface="+mn-lt"/>
              </a:rPr>
              <a:t>You can now query data in your Amazon Redshift cluster directly from your AWS Management console, using the new Query Editor.</a:t>
            </a:r>
            <a:endParaRPr lang="en-US"/>
          </a:p>
          <a:p>
            <a:endParaRPr lang="en-US">
              <a:ea typeface="+mn-lt"/>
              <a:cs typeface="+mn-lt"/>
            </a:endParaRPr>
          </a:p>
        </p:txBody>
      </p:sp>
      <p:pic>
        <p:nvPicPr>
          <p:cNvPr id="4" name="Picture 4">
            <a:extLst>
              <a:ext uri="{FF2B5EF4-FFF2-40B4-BE49-F238E27FC236}">
                <a16:creationId xmlns:a16="http://schemas.microsoft.com/office/drawing/2014/main" id="{82954AA6-65B1-73D5-02D2-539F1C47D918}"/>
              </a:ext>
            </a:extLst>
          </p:cNvPr>
          <p:cNvPicPr>
            <a:picLocks noChangeAspect="1"/>
          </p:cNvPicPr>
          <p:nvPr/>
        </p:nvPicPr>
        <p:blipFill>
          <a:blip r:embed="rId2"/>
          <a:stretch>
            <a:fillRect/>
          </a:stretch>
        </p:blipFill>
        <p:spPr>
          <a:xfrm>
            <a:off x="3788780" y="2209261"/>
            <a:ext cx="8327984" cy="3886313"/>
          </a:xfrm>
          <a:prstGeom prst="rect">
            <a:avLst/>
          </a:prstGeom>
        </p:spPr>
      </p:pic>
    </p:spTree>
    <p:extLst>
      <p:ext uri="{BB962C8B-B14F-4D97-AF65-F5344CB8AC3E}">
        <p14:creationId xmlns:p14="http://schemas.microsoft.com/office/powerpoint/2010/main" val="955336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E82475-A146-EDC2-3198-540744954E01}"/>
              </a:ext>
            </a:extLst>
          </p:cNvPr>
          <p:cNvSpPr>
            <a:spLocks noGrp="1"/>
          </p:cNvSpPr>
          <p:nvPr>
            <p:ph type="body" sz="half" idx="2"/>
          </p:nvPr>
        </p:nvSpPr>
        <p:spPr>
          <a:xfrm>
            <a:off x="1024869" y="519951"/>
            <a:ext cx="10001720" cy="2846296"/>
          </a:xfrm>
        </p:spPr>
        <p:txBody>
          <a:bodyPr>
            <a:noAutofit/>
          </a:bodyPr>
          <a:lstStyle/>
          <a:p>
            <a:pPr>
              <a:lnSpc>
                <a:spcPct val="100000"/>
              </a:lnSpc>
            </a:pPr>
            <a:r>
              <a:rPr lang="en-US" sz="3200">
                <a:latin typeface="Montserrat" panose="00000500000000000000" pitchFamily="2" charset="0"/>
              </a:rPr>
              <a:t>AMAZON RDS</a:t>
            </a:r>
          </a:p>
          <a:p>
            <a:pPr>
              <a:lnSpc>
                <a:spcPct val="100000"/>
              </a:lnSpc>
            </a:pPr>
            <a:endParaRPr lang="en-US" sz="1400" b="1">
              <a:latin typeface="Montserrat" panose="00000500000000000000" pitchFamily="2" charset="0"/>
            </a:endParaRPr>
          </a:p>
          <a:p>
            <a:pPr>
              <a:lnSpc>
                <a:spcPct val="100000"/>
              </a:lnSpc>
            </a:pPr>
            <a:r>
              <a:rPr lang="en-US" sz="1400" b="1">
                <a:latin typeface="Graphik Web"/>
              </a:rPr>
              <a:t>Amazon Relational Database Service (Amazon RDS) </a:t>
            </a:r>
            <a:r>
              <a:rPr lang="en-US" sz="1400">
                <a:latin typeface="Graphik Web"/>
              </a:rPr>
              <a:t>is a web service that makes it easier to set up, operate, and scale a relational database in the AWS Cloud. It provides cost-efficient, resizable capacity for an industry-standard relational database and manages common database administration tasks.</a:t>
            </a:r>
          </a:p>
        </p:txBody>
      </p:sp>
      <p:pic>
        <p:nvPicPr>
          <p:cNvPr id="5" name="Picture 4">
            <a:extLst>
              <a:ext uri="{FF2B5EF4-FFF2-40B4-BE49-F238E27FC236}">
                <a16:creationId xmlns:a16="http://schemas.microsoft.com/office/drawing/2014/main" id="{2468CEC2-9D83-402A-27AC-F5F55309E190}"/>
              </a:ext>
            </a:extLst>
          </p:cNvPr>
          <p:cNvPicPr>
            <a:picLocks noChangeAspect="1"/>
          </p:cNvPicPr>
          <p:nvPr/>
        </p:nvPicPr>
        <p:blipFill>
          <a:blip r:embed="rId2"/>
          <a:stretch>
            <a:fillRect/>
          </a:stretch>
        </p:blipFill>
        <p:spPr>
          <a:xfrm>
            <a:off x="1024869" y="3052485"/>
            <a:ext cx="10333915" cy="3225740"/>
          </a:xfrm>
          <a:prstGeom prst="rect">
            <a:avLst/>
          </a:prstGeom>
        </p:spPr>
      </p:pic>
    </p:spTree>
    <p:extLst>
      <p:ext uri="{BB962C8B-B14F-4D97-AF65-F5344CB8AC3E}">
        <p14:creationId xmlns:p14="http://schemas.microsoft.com/office/powerpoint/2010/main" val="279014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E82475-A146-EDC2-3198-540744954E01}"/>
              </a:ext>
            </a:extLst>
          </p:cNvPr>
          <p:cNvSpPr>
            <a:spLocks noGrp="1"/>
          </p:cNvSpPr>
          <p:nvPr>
            <p:ph type="body" sz="half" idx="2"/>
          </p:nvPr>
        </p:nvSpPr>
        <p:spPr>
          <a:xfrm>
            <a:off x="880185" y="626052"/>
            <a:ext cx="10001720" cy="2383309"/>
          </a:xfrm>
        </p:spPr>
        <p:txBody>
          <a:bodyPr>
            <a:noAutofit/>
          </a:bodyPr>
          <a:lstStyle/>
          <a:p>
            <a:pPr>
              <a:lnSpc>
                <a:spcPct val="100000"/>
              </a:lnSpc>
            </a:pPr>
            <a:r>
              <a:rPr lang="en-US" sz="3200">
                <a:latin typeface="Montserrat"/>
              </a:rPr>
              <a:t>AMAZON RDS CONSOLE</a:t>
            </a:r>
            <a:endParaRPr lang="en-US" sz="3200">
              <a:latin typeface="Montserrat" panose="00000500000000000000" pitchFamily="2" charset="0"/>
            </a:endParaRPr>
          </a:p>
          <a:p>
            <a:pPr>
              <a:lnSpc>
                <a:spcPct val="100000"/>
              </a:lnSpc>
            </a:pPr>
            <a:endParaRPr lang="en-US" sz="1400" b="1">
              <a:latin typeface="Montserrat" panose="00000500000000000000" pitchFamily="2" charset="0"/>
            </a:endParaRPr>
          </a:p>
          <a:p>
            <a:pPr>
              <a:lnSpc>
                <a:spcPct val="100000"/>
              </a:lnSpc>
            </a:pPr>
            <a:endParaRPr lang="en-US" sz="1400">
              <a:latin typeface="Graphik Web"/>
            </a:endParaRPr>
          </a:p>
        </p:txBody>
      </p:sp>
      <p:pic>
        <p:nvPicPr>
          <p:cNvPr id="7" name="Picture 7" descr="A screenshot of a computer&#10;&#10;Description automatically generated">
            <a:extLst>
              <a:ext uri="{FF2B5EF4-FFF2-40B4-BE49-F238E27FC236}">
                <a16:creationId xmlns:a16="http://schemas.microsoft.com/office/drawing/2014/main" id="{A3522EBB-7FA8-3C8F-8614-AA4588448600}"/>
              </a:ext>
            </a:extLst>
          </p:cNvPr>
          <p:cNvPicPr>
            <a:picLocks noChangeAspect="1"/>
          </p:cNvPicPr>
          <p:nvPr/>
        </p:nvPicPr>
        <p:blipFill>
          <a:blip r:embed="rId2"/>
          <a:stretch>
            <a:fillRect/>
          </a:stretch>
        </p:blipFill>
        <p:spPr>
          <a:xfrm>
            <a:off x="4367515" y="2017400"/>
            <a:ext cx="7826414" cy="4839124"/>
          </a:xfrm>
          <a:prstGeom prst="rect">
            <a:avLst/>
          </a:prstGeom>
        </p:spPr>
      </p:pic>
      <p:sp>
        <p:nvSpPr>
          <p:cNvPr id="2" name="TextBox 1">
            <a:extLst>
              <a:ext uri="{FF2B5EF4-FFF2-40B4-BE49-F238E27FC236}">
                <a16:creationId xmlns:a16="http://schemas.microsoft.com/office/drawing/2014/main" id="{07AEAE4F-7232-419C-205A-F9D51F075436}"/>
              </a:ext>
            </a:extLst>
          </p:cNvPr>
          <p:cNvSpPr txBox="1"/>
          <p:nvPr/>
        </p:nvSpPr>
        <p:spPr>
          <a:xfrm>
            <a:off x="1113660" y="2818516"/>
            <a:ext cx="329958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 create an AWS account </a:t>
            </a:r>
            <a:r>
              <a:rPr lang="en-US">
                <a:ea typeface="+mn-lt"/>
                <a:cs typeface="+mn-lt"/>
                <a:hlinkClick r:id="rId3"/>
              </a:rPr>
              <a:t>click here.</a:t>
            </a:r>
            <a:r>
              <a:rPr lang="en-US">
                <a:ea typeface="+mn-lt"/>
                <a:cs typeface="+mn-lt"/>
              </a:rPr>
              <a:t>There are multiple offers of Free Tier depending on your needs: short-term trials or 12 months trials.</a:t>
            </a:r>
            <a:endParaRPr lang="en-US"/>
          </a:p>
          <a:p>
            <a:endParaRPr lang="en-US">
              <a:ea typeface="+mn-lt"/>
              <a:cs typeface="+mn-lt"/>
            </a:endParaRPr>
          </a:p>
        </p:txBody>
      </p:sp>
    </p:spTree>
    <p:extLst>
      <p:ext uri="{BB962C8B-B14F-4D97-AF65-F5344CB8AC3E}">
        <p14:creationId xmlns:p14="http://schemas.microsoft.com/office/powerpoint/2010/main" val="357188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4F3F-5519-96B5-543D-08DB29AACF82}"/>
              </a:ext>
            </a:extLst>
          </p:cNvPr>
          <p:cNvSpPr>
            <a:spLocks noGrp="1"/>
          </p:cNvSpPr>
          <p:nvPr>
            <p:ph type="title"/>
          </p:nvPr>
        </p:nvSpPr>
        <p:spPr>
          <a:xfrm>
            <a:off x="990601" y="342680"/>
            <a:ext cx="9912355" cy="819355"/>
          </a:xfrm>
        </p:spPr>
        <p:txBody>
          <a:bodyPr/>
          <a:lstStyle/>
          <a:p>
            <a:r>
              <a:rPr lang="en-US" i="0">
                <a:effectLst/>
                <a:latin typeface="Montserrat" panose="00000500000000000000" pitchFamily="2" charset="0"/>
              </a:rPr>
              <a:t>GOOGLE</a:t>
            </a:r>
            <a:endParaRPr lang="en-US"/>
          </a:p>
        </p:txBody>
      </p:sp>
      <p:sp>
        <p:nvSpPr>
          <p:cNvPr id="4" name="Text Placeholder 3">
            <a:extLst>
              <a:ext uri="{FF2B5EF4-FFF2-40B4-BE49-F238E27FC236}">
                <a16:creationId xmlns:a16="http://schemas.microsoft.com/office/drawing/2014/main" id="{1EC8AAA0-BA25-0BB5-AD54-DFFB5F969FF5}"/>
              </a:ext>
            </a:extLst>
          </p:cNvPr>
          <p:cNvSpPr>
            <a:spLocks noGrp="1"/>
          </p:cNvSpPr>
          <p:nvPr>
            <p:ph type="body" sz="half" idx="2"/>
          </p:nvPr>
        </p:nvSpPr>
        <p:spPr>
          <a:xfrm>
            <a:off x="1006475" y="1162035"/>
            <a:ext cx="9910859" cy="1003819"/>
          </a:xfrm>
        </p:spPr>
        <p:txBody>
          <a:bodyPr>
            <a:normAutofit/>
          </a:bodyPr>
          <a:lstStyle/>
          <a:p>
            <a:pPr algn="l">
              <a:lnSpc>
                <a:spcPct val="100000"/>
              </a:lnSpc>
            </a:pPr>
            <a:r>
              <a:rPr lang="en-US" sz="1400">
                <a:latin typeface="Graphik Web"/>
              </a:rPr>
              <a:t>Google offers powerful and scalable cloud database management solutions built on its Google Cloud Platform.</a:t>
            </a:r>
          </a:p>
          <a:p>
            <a:pPr algn="l">
              <a:lnSpc>
                <a:spcPct val="100000"/>
              </a:lnSpc>
            </a:pPr>
            <a:r>
              <a:rPr lang="en-US" sz="1400">
                <a:latin typeface="Graphik Web"/>
              </a:rPr>
              <a:t>It provides database migration and management services as well as database modernization services.</a:t>
            </a:r>
          </a:p>
          <a:p>
            <a:pPr algn="l">
              <a:lnSpc>
                <a:spcPct val="100000"/>
              </a:lnSpc>
            </a:pPr>
            <a:r>
              <a:rPr lang="en-US" sz="1400">
                <a:latin typeface="Graphik Web"/>
              </a:rPr>
              <a:t>Link: </a:t>
            </a:r>
            <a:r>
              <a:rPr lang="en-US" sz="1400" u="sng">
                <a:latin typeface="Graphik Web"/>
              </a:rPr>
              <a:t>https://cloud.google.com/products/databases</a:t>
            </a:r>
          </a:p>
          <a:p>
            <a:endParaRPr lang="en-US" sz="1400">
              <a:latin typeface="Graphik Web"/>
            </a:endParaRPr>
          </a:p>
        </p:txBody>
      </p:sp>
      <p:pic>
        <p:nvPicPr>
          <p:cNvPr id="2326" name="Picture 2325">
            <a:extLst>
              <a:ext uri="{FF2B5EF4-FFF2-40B4-BE49-F238E27FC236}">
                <a16:creationId xmlns:a16="http://schemas.microsoft.com/office/drawing/2014/main" id="{DB5B6647-ECEF-1929-EF59-C1A5CD3D642C}"/>
              </a:ext>
            </a:extLst>
          </p:cNvPr>
          <p:cNvPicPr>
            <a:picLocks noChangeAspect="1"/>
          </p:cNvPicPr>
          <p:nvPr/>
        </p:nvPicPr>
        <p:blipFill>
          <a:blip r:embed="rId2"/>
          <a:stretch>
            <a:fillRect/>
          </a:stretch>
        </p:blipFill>
        <p:spPr>
          <a:xfrm>
            <a:off x="993549" y="2078768"/>
            <a:ext cx="10433976" cy="3767756"/>
          </a:xfrm>
          <a:prstGeom prst="rect">
            <a:avLst/>
          </a:prstGeom>
          <a:solidFill>
            <a:schemeClr val="tx1"/>
          </a:solidFill>
        </p:spPr>
      </p:pic>
    </p:spTree>
    <p:extLst>
      <p:ext uri="{BB962C8B-B14F-4D97-AF65-F5344CB8AC3E}">
        <p14:creationId xmlns:p14="http://schemas.microsoft.com/office/powerpoint/2010/main" val="32736128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D414C597E7B9B4EA0ACBC0D00EE498D" ma:contentTypeVersion="6" ma:contentTypeDescription="Create a new document." ma:contentTypeScope="" ma:versionID="169cb10a340db6a931afc3861e07dcb7">
  <xsd:schema xmlns:xsd="http://www.w3.org/2001/XMLSchema" xmlns:xs="http://www.w3.org/2001/XMLSchema" xmlns:p="http://schemas.microsoft.com/office/2006/metadata/properties" xmlns:ns2="235395dd-34cd-4c5c-977d-1dc2cd7b323e" xmlns:ns3="fb709629-b7e1-4f69-9ebb-9b55b383554a" targetNamespace="http://schemas.microsoft.com/office/2006/metadata/properties" ma:root="true" ma:fieldsID="fd3f2800bd40dd861edea7097b97a01e" ns2:_="" ns3:_="">
    <xsd:import namespace="235395dd-34cd-4c5c-977d-1dc2cd7b323e"/>
    <xsd:import namespace="fb709629-b7e1-4f69-9ebb-9b55b383554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5395dd-34cd-4c5c-977d-1dc2cd7b32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709629-b7e1-4f69-9ebb-9b55b383554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b709629-b7e1-4f69-9ebb-9b55b383554a">
      <UserInfo>
        <DisplayName>Dobre, Simona R.</DisplayName>
        <AccountId>94</AccountId>
        <AccountType/>
      </UserInfo>
    </SharedWithUsers>
  </documentManagement>
</p:properties>
</file>

<file path=customXml/itemProps1.xml><?xml version="1.0" encoding="utf-8"?>
<ds:datastoreItem xmlns:ds="http://schemas.openxmlformats.org/officeDocument/2006/customXml" ds:itemID="{D7AFEE15-0E5D-4CEB-959B-6FA3E3F87EAC}">
  <ds:schemaRefs>
    <ds:schemaRef ds:uri="http://schemas.microsoft.com/sharepoint/v3/contenttype/forms"/>
  </ds:schemaRefs>
</ds:datastoreItem>
</file>

<file path=customXml/itemProps2.xml><?xml version="1.0" encoding="utf-8"?>
<ds:datastoreItem xmlns:ds="http://schemas.openxmlformats.org/officeDocument/2006/customXml" ds:itemID="{B1A09D61-9678-46CA-916C-EAED06DDABD8}">
  <ds:schemaRefs>
    <ds:schemaRef ds:uri="235395dd-34cd-4c5c-977d-1dc2cd7b323e"/>
    <ds:schemaRef ds:uri="fb709629-b7e1-4f69-9ebb-9b55b38355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632DE4-6DE7-4ECE-AAB2-C3D37889690D}">
  <ds:schemaRefs>
    <ds:schemaRef ds:uri="97313e6c-df62-480e-891a-7852dbe1c75b"/>
    <ds:schemaRef ds:uri="c090672f-494e-4ae9-a2b6-0edd5741c094"/>
    <ds:schemaRef ds:uri="d5a4ef28-8862-412c-879f-621bde409628"/>
    <ds:schemaRef ds:uri="fb709629-b7e1-4f69-9ebb-9b55b383554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TM04033919[[fn=Circuit]]</Template>
  <TotalTime>0</TotalTime>
  <Words>2734</Words>
  <Application>Microsoft Office PowerPoint</Application>
  <PresentationFormat>Widescreen</PresentationFormat>
  <Paragraphs>646</Paragraphs>
  <Slides>49</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0" baseType="lpstr">
      <vt:lpstr>Algerian</vt:lpstr>
      <vt:lpstr>Arial</vt:lpstr>
      <vt:lpstr>Calibri</vt:lpstr>
      <vt:lpstr>Graphik Regular Web</vt:lpstr>
      <vt:lpstr>Graphik Web</vt:lpstr>
      <vt:lpstr>Montserrat</vt:lpstr>
      <vt:lpstr>Source Sans Pro</vt:lpstr>
      <vt:lpstr>Tw Cen MT</vt:lpstr>
      <vt:lpstr>Tw Cen MT</vt:lpstr>
      <vt:lpstr>Circuit</vt:lpstr>
      <vt:lpstr>Acrobat Document</vt:lpstr>
      <vt:lpstr>cloud      Databases</vt:lpstr>
      <vt:lpstr>PowerPoint Presentation</vt:lpstr>
      <vt:lpstr>Magic Quadrant                     by Gartner</vt:lpstr>
      <vt:lpstr>Amazon Web Services</vt:lpstr>
      <vt:lpstr>PowerPoint Presentation</vt:lpstr>
      <vt:lpstr>PowerPoint Presentation</vt:lpstr>
      <vt:lpstr>PowerPoint Presentation</vt:lpstr>
      <vt:lpstr>PowerPoint Presentation</vt:lpstr>
      <vt:lpstr>GOOGLE</vt:lpstr>
      <vt:lpstr>PowerPoint Presentation</vt:lpstr>
      <vt:lpstr>GOOGLE Big Query CONSOLE</vt:lpstr>
      <vt:lpstr>Get started with the Big Query  Google Cloud console (Free trial available for 91 days ) →Click here</vt:lpstr>
      <vt:lpstr>             Google Cloud data fusion</vt:lpstr>
      <vt:lpstr>CLOUD DATA FUSION CONSOLE</vt:lpstr>
      <vt:lpstr>Get started with the Cloud data fusion console (FREE TRIAL AVAILABLE FOR 91 DAYS ) →Click here</vt:lpstr>
      <vt:lpstr>SNOWFLAKE</vt:lpstr>
      <vt:lpstr>Snowflake - Virtual warehouse</vt:lpstr>
      <vt:lpstr>DATABRICKS</vt:lpstr>
      <vt:lpstr>Data Lakehouse</vt:lpstr>
      <vt:lpstr>DATA Integration TOOLS</vt:lpstr>
      <vt:lpstr>TALEND</vt:lpstr>
      <vt:lpstr>Trainings &amp; certifications</vt:lpstr>
      <vt:lpstr>AWS Certified Database - Specialty</vt:lpstr>
      <vt:lpstr>AWS Certified Cloud Practitioner</vt:lpstr>
      <vt:lpstr>INTERNAL TRAININGS</vt:lpstr>
      <vt:lpstr>A Cloud guru account</vt:lpstr>
      <vt:lpstr>Professional Cloud Database Engineer</vt:lpstr>
      <vt:lpstr>Associate Cloud Engineer</vt:lpstr>
      <vt:lpstr>Bigquery INTERNAL TRAININGS</vt:lpstr>
      <vt:lpstr>Bigquery EXTERNAL TRAININGS</vt:lpstr>
      <vt:lpstr>Cloud data fusion EXTERNAL &amp; INTERNAL  TRAININGS</vt:lpstr>
      <vt:lpstr>SnowPro Advanced: Data Engineer</vt:lpstr>
      <vt:lpstr>SnowPro Advanced: Data Analyst</vt:lpstr>
      <vt:lpstr>SNOWPRO CORE CERTIFICATION</vt:lpstr>
      <vt:lpstr>INTERNAL TRAININGS</vt:lpstr>
      <vt:lpstr>EXTERNAL TRAININGS</vt:lpstr>
      <vt:lpstr>SnowFLAKE free trial</vt:lpstr>
      <vt:lpstr>Databricks Certified Data Engineer Professional</vt:lpstr>
      <vt:lpstr>Databricks Certified Data Engineer Associate</vt:lpstr>
      <vt:lpstr>Databricks Certified Data ANALYST Associate</vt:lpstr>
      <vt:lpstr>DATABRICKS LAKEHOUSE FUNDAMENTALS ACCREDITATION</vt:lpstr>
      <vt:lpstr>INTERNAL TRAININGS</vt:lpstr>
      <vt:lpstr>EXTERNAL TRAININGS</vt:lpstr>
      <vt:lpstr>Talend Data Integration Certified Developer Exam</vt:lpstr>
      <vt:lpstr>TRAININGS</vt:lpstr>
      <vt:lpstr>GOOD TO HAVE</vt:lpstr>
      <vt:lpstr>Next steps</vt:lpstr>
      <vt:lpstr>DEADLINE</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Databases                     in the       cloud</dc:title>
  <dc:creator>Abalasei, Alina</dc:creator>
  <cp:lastModifiedBy>Sirbu, Virgil-Bogdan</cp:lastModifiedBy>
  <cp:revision>13</cp:revision>
  <dcterms:created xsi:type="dcterms:W3CDTF">2023-04-06T09:54:10Z</dcterms:created>
  <dcterms:modified xsi:type="dcterms:W3CDTF">2024-03-08T15:44:04Z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0x010100CD414C597E7B9B4EA0ACBC0D00EE498D</vt:lpwstr>
  </property>
  <property fmtid="{D5CDD505-2E9C-101B-9397-08002B2CF9AE}" pid="3" name="MediaServiceImageTags">
    <vt:lpwstr/>
  </property>
</Properties>
</file>